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1" roundtripDataSignature="AMtx7mjRBSWkFyfajDHNSSlVi1WRn3UUs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8"/>
  </p:normalViewPr>
  <p:slideViewPr>
    <p:cSldViewPr snapToGrid="0">
      <p:cViewPr varScale="1">
        <p:scale>
          <a:sx n="117" d="100"/>
          <a:sy n="117" d="100"/>
        </p:scale>
        <p:origin x="36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5a7ffa9c25_0_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g25a7ffa9c25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5d8effefa9_0_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6" name="Google Shape;156;g25d8effefa9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5a7ffa9c25_0_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5" name="Google Shape;165;g25a7ffa9c25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5a7ffa9c25_0_1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3" name="Google Shape;173;g25a7ffa9c25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5a7ffa9c25_0_1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1" name="Google Shape;181;g25a7ffa9c25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9" name="Google Shape;18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7" name="Google Shape;197;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5a7ffa9c25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5" name="Google Shape;205;g25a7ffa9c25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3" name="Google Shape;21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5d8effefa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3" name="Google Shape;223;g25d8effefa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5d8effefa9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1" name="Google Shape;231;g25d8effefa9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25d8effefa9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1" name="Google Shape;91;g25d8effefa9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25a7ffa9c25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9" name="Google Shape;239;g25a7ffa9c25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5a7ffa9c25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7" name="Google Shape;247;g25a7ffa9c25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5b6632f25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latin typeface="Calibri"/>
                <a:ea typeface="Calibri"/>
                <a:cs typeface="Calibri"/>
                <a:sym typeface="Calibri"/>
              </a:rPr>
              <a:t>Knox County Board Policy: </a:t>
            </a:r>
            <a:r>
              <a:rPr lang="en-US">
                <a:solidFill>
                  <a:srgbClr val="202124"/>
                </a:solidFill>
                <a:highlight>
                  <a:srgbClr val="FFFFFF"/>
                </a:highlight>
                <a:latin typeface="Calibri"/>
                <a:ea typeface="Calibri"/>
                <a:cs typeface="Calibri"/>
                <a:sym typeface="Calibri"/>
              </a:rPr>
              <a:t>The technology devices are property of Knox County Schools. The student will be responsible for any damage to the technology device, charger, or protective covering. The student will be charged for any needed repairs, not to exceed the replacement cost of the technology device.</a:t>
            </a:r>
            <a:endParaRPr>
              <a:solidFill>
                <a:srgbClr val="202124"/>
              </a:solidFill>
              <a:highlight>
                <a:srgbClr val="FFFFFF"/>
              </a:highlight>
              <a:latin typeface="Calibri"/>
              <a:ea typeface="Calibri"/>
              <a:cs typeface="Calibri"/>
              <a:sym typeface="Calibri"/>
            </a:endParaRPr>
          </a:p>
          <a:p>
            <a:pPr marL="0" lvl="0" indent="0" algn="l" rtl="0">
              <a:lnSpc>
                <a:spcPct val="100000"/>
              </a:lnSpc>
              <a:spcBef>
                <a:spcPts val="0"/>
              </a:spcBef>
              <a:spcAft>
                <a:spcPts val="0"/>
              </a:spcAft>
              <a:buSzPts val="1100"/>
              <a:buNone/>
            </a:pPr>
            <a:r>
              <a:rPr lang="en-US">
                <a:solidFill>
                  <a:srgbClr val="202124"/>
                </a:solidFill>
                <a:highlight>
                  <a:srgbClr val="FFFFFF"/>
                </a:highlight>
                <a:latin typeface="Calibri"/>
                <a:ea typeface="Calibri"/>
                <a:cs typeface="Calibri"/>
                <a:sym typeface="Calibri"/>
              </a:rPr>
              <a:t>Any student that exceeds $100 in damages will become a day user.</a:t>
            </a:r>
            <a:endParaRPr>
              <a:solidFill>
                <a:srgbClr val="202124"/>
              </a:solidFill>
              <a:highlight>
                <a:srgbClr val="FFFFFF"/>
              </a:highlight>
              <a:latin typeface="Calibri"/>
              <a:ea typeface="Calibri"/>
              <a:cs typeface="Calibri"/>
              <a:sym typeface="Calibri"/>
            </a:endParaRPr>
          </a:p>
          <a:p>
            <a:pPr marL="0" lvl="0" indent="0" algn="l" rtl="0">
              <a:lnSpc>
                <a:spcPct val="100000"/>
              </a:lnSpc>
              <a:spcBef>
                <a:spcPts val="0"/>
              </a:spcBef>
              <a:spcAft>
                <a:spcPts val="0"/>
              </a:spcAft>
              <a:buSzPts val="1100"/>
              <a:buNone/>
            </a:pPr>
            <a:endParaRPr>
              <a:solidFill>
                <a:srgbClr val="202124"/>
              </a:solidFill>
              <a:highlight>
                <a:srgbClr val="FFFFFF"/>
              </a:highlight>
              <a:latin typeface="Calibri"/>
              <a:ea typeface="Calibri"/>
              <a:cs typeface="Calibri"/>
              <a:sym typeface="Calibri"/>
            </a:endParaRPr>
          </a:p>
        </p:txBody>
      </p:sp>
      <p:sp>
        <p:nvSpPr>
          <p:cNvPr id="255" name="Google Shape;255;g25b6632f25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5" name="Google Shape;265;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5d4f39670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3" name="Google Shape;273;g25d4f39670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25a7ffa9c25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2" name="Google Shape;282;g25a7ffa9c25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0" name="Google Shape;290;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5d8effefa9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0" name="Google Shape;100;g25d8effefa9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5d8effefa9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9" name="Google Shape;109;g25d8effefa9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5d8effefa9_0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8" name="Google Shape;118;g25d8effefa9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f098927e78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2f098927e78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f098927e78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2f098927e78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f098927e78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2f098927e78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f098927e78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2f098927e78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g2600d5ffe58_0_7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g2600d5ffe58_0_7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g2600d5ffe58_0_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g2600d5ffe58_0_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g2600d5ffe58_0_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0"/>
        <p:cNvGrpSpPr/>
        <p:nvPr/>
      </p:nvGrpSpPr>
      <p:grpSpPr>
        <a:xfrm>
          <a:off x="0" y="0"/>
          <a:ext cx="0" cy="0"/>
          <a:chOff x="0" y="0"/>
          <a:chExt cx="0" cy="0"/>
        </a:xfrm>
      </p:grpSpPr>
      <p:sp>
        <p:nvSpPr>
          <p:cNvPr id="71" name="Google Shape;71;p3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6"/>
        <p:cNvGrpSpPr/>
        <p:nvPr/>
      </p:nvGrpSpPr>
      <p:grpSpPr>
        <a:xfrm>
          <a:off x="0" y="0"/>
          <a:ext cx="0" cy="0"/>
          <a:chOff x="0" y="0"/>
          <a:chExt cx="0" cy="0"/>
        </a:xfrm>
      </p:grpSpPr>
      <p:sp>
        <p:nvSpPr>
          <p:cNvPr id="77" name="Google Shape;77;g2f098927e78_0_106"/>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8" name="Google Shape;78;g2f098927e78_0_106"/>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lvl1pPr marL="457200" lvl="0" indent="-406400" rtl="0">
              <a:spcBef>
                <a:spcPts val="1000"/>
              </a:spcBef>
              <a:spcAft>
                <a:spcPts val="0"/>
              </a:spcAft>
              <a:buSzPts val="2800"/>
              <a:buChar char="•"/>
              <a:defRPr/>
            </a:lvl1pPr>
            <a:lvl2pPr marL="914400" lvl="1" indent="-381000" rtl="0">
              <a:spcBef>
                <a:spcPts val="500"/>
              </a:spcBef>
              <a:spcAft>
                <a:spcPts val="0"/>
              </a:spcAft>
              <a:buSzPts val="2400"/>
              <a:buChar char="•"/>
              <a:defRPr/>
            </a:lvl2pPr>
            <a:lvl3pPr marL="1371600" lvl="2" indent="-355600" rtl="0">
              <a:spcBef>
                <a:spcPts val="500"/>
              </a:spcBef>
              <a:spcAft>
                <a:spcPts val="0"/>
              </a:spcAft>
              <a:buSzPts val="2000"/>
              <a:buChar char="•"/>
              <a:defRPr/>
            </a:lvl3pPr>
            <a:lvl4pPr marL="1828800" lvl="3" indent="-342900" rtl="0">
              <a:spcBef>
                <a:spcPts val="500"/>
              </a:spcBef>
              <a:spcAft>
                <a:spcPts val="0"/>
              </a:spcAft>
              <a:buSzPts val="1800"/>
              <a:buChar char="•"/>
              <a:defRPr/>
            </a:lvl4pPr>
            <a:lvl5pPr marL="2286000" lvl="4" indent="-342900" rtl="0">
              <a:spcBef>
                <a:spcPts val="500"/>
              </a:spcBef>
              <a:spcAft>
                <a:spcPts val="0"/>
              </a:spcAft>
              <a:buSzPts val="1800"/>
              <a:buChar char="•"/>
              <a:defRPr/>
            </a:lvl5pPr>
            <a:lvl6pPr marL="2743200" lvl="5" indent="-342900" rtl="0">
              <a:spcBef>
                <a:spcPts val="500"/>
              </a:spcBef>
              <a:spcAft>
                <a:spcPts val="0"/>
              </a:spcAft>
              <a:buSzPts val="1800"/>
              <a:buChar char="•"/>
              <a:defRPr/>
            </a:lvl6pPr>
            <a:lvl7pPr marL="3200400" lvl="6" indent="-342900" rtl="0">
              <a:spcBef>
                <a:spcPts val="500"/>
              </a:spcBef>
              <a:spcAft>
                <a:spcPts val="0"/>
              </a:spcAft>
              <a:buSzPts val="1800"/>
              <a:buChar char="•"/>
              <a:defRPr/>
            </a:lvl7pPr>
            <a:lvl8pPr marL="3657600" lvl="7" indent="-342900" rtl="0">
              <a:spcBef>
                <a:spcPts val="500"/>
              </a:spcBef>
              <a:spcAft>
                <a:spcPts val="0"/>
              </a:spcAft>
              <a:buSzPts val="1800"/>
              <a:buChar char="•"/>
              <a:defRPr/>
            </a:lvl8pPr>
            <a:lvl9pPr marL="4114800" lvl="8" indent="-342900" rtl="0">
              <a:spcBef>
                <a:spcPts val="500"/>
              </a:spcBef>
              <a:spcAft>
                <a:spcPts val="0"/>
              </a:spcAft>
              <a:buSzPts val="1800"/>
              <a:buChar char="•"/>
              <a:defRPr/>
            </a:lvl9pPr>
          </a:lstStyle>
          <a:p>
            <a:endParaRPr/>
          </a:p>
        </p:txBody>
      </p:sp>
      <p:sp>
        <p:nvSpPr>
          <p:cNvPr id="79" name="Google Shape;79;g2f098927e78_0_106"/>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2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2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2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2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0"/>
        <p:cNvGrpSpPr/>
        <p:nvPr/>
      </p:nvGrpSpPr>
      <p:grpSpPr>
        <a:xfrm>
          <a:off x="0" y="0"/>
          <a:ext cx="0" cy="0"/>
          <a:chOff x="0" y="0"/>
          <a:chExt cx="0" cy="0"/>
        </a:xfrm>
      </p:grpSpPr>
      <p:sp>
        <p:nvSpPr>
          <p:cNvPr id="51" name="Google Shape;51;p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3" name="Google Shape;53;p3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4" name="Google Shape;54;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7"/>
        <p:cNvGrpSpPr/>
        <p:nvPr/>
      </p:nvGrpSpPr>
      <p:grpSpPr>
        <a:xfrm>
          <a:off x="0" y="0"/>
          <a:ext cx="0" cy="0"/>
          <a:chOff x="0" y="0"/>
          <a:chExt cx="0" cy="0"/>
        </a:xfrm>
      </p:grpSpPr>
      <p:sp>
        <p:nvSpPr>
          <p:cNvPr id="58" name="Google Shape;58;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3"/>
          <p:cNvSpPr>
            <a:spLocks noGrp="1"/>
          </p:cNvSpPr>
          <p:nvPr>
            <p:ph type="pic" idx="2"/>
          </p:nvPr>
        </p:nvSpPr>
        <p:spPr>
          <a:xfrm>
            <a:off x="5183188" y="987425"/>
            <a:ext cx="6172200" cy="4873625"/>
          </a:xfrm>
          <a:prstGeom prst="rect">
            <a:avLst/>
          </a:prstGeom>
          <a:noFill/>
          <a:ln>
            <a:noFill/>
          </a:ln>
        </p:spPr>
      </p:sp>
      <p:sp>
        <p:nvSpPr>
          <p:cNvPr id="60" name="Google Shape;60;p3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1" name="Google Shape;61;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4"/>
        <p:cNvGrpSpPr/>
        <p:nvPr/>
      </p:nvGrpSpPr>
      <p:grpSpPr>
        <a:xfrm>
          <a:off x="0" y="0"/>
          <a:ext cx="0" cy="0"/>
          <a:chOff x="0" y="0"/>
          <a:chExt cx="0" cy="0"/>
        </a:xfrm>
      </p:grpSpPr>
      <p:sp>
        <p:nvSpPr>
          <p:cNvPr id="65" name="Google Shape;65;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anthony.norris@knoxschools.or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mark.labig@knoxschools.or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hyperlink" Target="mailto:tonia.johnson@knoxschools.or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hyperlink" Target="mailto:jessica.wellner@knoxschools.or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g25a7ffa9c25_0_28"/>
          <p:cNvSpPr/>
          <p:nvPr/>
        </p:nvSpPr>
        <p:spPr>
          <a:xfrm>
            <a:off x="0" y="0"/>
            <a:ext cx="12189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5" name="Google Shape;85;g25a7ffa9c25_0_28" descr="A colorful light bulb with business icons"/>
          <p:cNvPicPr preferRelativeResize="0"/>
          <p:nvPr/>
        </p:nvPicPr>
        <p:blipFill rotWithShape="1">
          <a:blip r:embed="rId3">
            <a:alphaModFix amt="50000"/>
          </a:blip>
          <a:srcRect t="12667" b="6951"/>
          <a:stretch/>
        </p:blipFill>
        <p:spPr>
          <a:xfrm>
            <a:off x="20" y="10"/>
            <a:ext cx="12188928" cy="6858000"/>
          </a:xfrm>
          <a:prstGeom prst="rect">
            <a:avLst/>
          </a:prstGeom>
          <a:noFill/>
          <a:ln>
            <a:noFill/>
          </a:ln>
        </p:spPr>
      </p:pic>
      <p:sp>
        <p:nvSpPr>
          <p:cNvPr id="86" name="Google Shape;86;g25a7ffa9c25_0_28"/>
          <p:cNvSpPr txBox="1">
            <a:spLocks noGrp="1"/>
          </p:cNvSpPr>
          <p:nvPr>
            <p:ph type="ctrTitle"/>
          </p:nvPr>
        </p:nvSpPr>
        <p:spPr>
          <a:xfrm>
            <a:off x="1524000" y="1122363"/>
            <a:ext cx="9144000" cy="30633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6600"/>
              <a:buFont typeface="Calibri"/>
              <a:buNone/>
            </a:pPr>
            <a:r>
              <a:rPr lang="en-US" sz="6600">
                <a:solidFill>
                  <a:schemeClr val="lt1"/>
                </a:solidFill>
              </a:rPr>
              <a:t>Welcome to 6th Grade</a:t>
            </a:r>
            <a:endParaRPr/>
          </a:p>
        </p:txBody>
      </p:sp>
      <p:sp>
        <p:nvSpPr>
          <p:cNvPr id="87" name="Google Shape;87;g25a7ffa9c25_0_28"/>
          <p:cNvSpPr txBox="1">
            <a:spLocks noGrp="1"/>
          </p:cNvSpPr>
          <p:nvPr>
            <p:ph type="subTitle" idx="1"/>
          </p:nvPr>
        </p:nvSpPr>
        <p:spPr>
          <a:xfrm>
            <a:off x="1527048" y="4599432"/>
            <a:ext cx="9144000" cy="15363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2400"/>
              <a:buNone/>
            </a:pPr>
            <a:r>
              <a:rPr lang="en-US">
                <a:solidFill>
                  <a:schemeClr val="lt1"/>
                </a:solidFill>
              </a:rPr>
              <a:t>Be a KEE Night</a:t>
            </a:r>
            <a:endParaRPr>
              <a:solidFill>
                <a:schemeClr val="lt1"/>
              </a:solidFill>
            </a:endParaRPr>
          </a:p>
        </p:txBody>
      </p:sp>
      <p:sp>
        <p:nvSpPr>
          <p:cNvPr id="88" name="Google Shape;88;g25a7ffa9c25_0_28"/>
          <p:cNvSpPr/>
          <p:nvPr/>
        </p:nvSpPr>
        <p:spPr>
          <a:xfrm>
            <a:off x="3974206" y="4368623"/>
            <a:ext cx="4243589" cy="18288"/>
          </a:xfrm>
          <a:custGeom>
            <a:avLst/>
            <a:gdLst/>
            <a:ahLst/>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4509"/>
            </a:srgbClr>
          </a:solidFill>
          <a:ln w="44450" cap="rnd" cmpd="sng">
            <a:solidFill>
              <a:schemeClr val="lt1">
                <a:alpha val="74509"/>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g25d8effefa9_0_46"/>
          <p:cNvSpPr/>
          <p:nvPr/>
        </p:nvSpPr>
        <p:spPr>
          <a:xfrm>
            <a:off x="0"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9" name="Google Shape;159;g25d8effefa9_0_4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400"/>
              <a:buFont typeface="Calibri"/>
              <a:buNone/>
            </a:pPr>
            <a:r>
              <a:rPr lang="en-US" sz="5400"/>
              <a:t>Behavioral Support</a:t>
            </a:r>
            <a:endParaRPr/>
          </a:p>
        </p:txBody>
      </p:sp>
      <p:sp>
        <p:nvSpPr>
          <p:cNvPr id="160" name="Google Shape;160;g25d8effefa9_0_46"/>
          <p:cNvSpPr/>
          <p:nvPr/>
        </p:nvSpPr>
        <p:spPr>
          <a:xfrm>
            <a:off x="669036" y="1677373"/>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rgbClr val="0B5394"/>
          </a:solidFill>
          <a:ln w="41275" cap="rnd" cmpd="sng">
            <a:solidFill>
              <a:srgbClr val="0B53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1" name="Google Shape;161;g25d8effefa9_0_46"/>
          <p:cNvSpPr txBox="1">
            <a:spLocks noGrp="1"/>
          </p:cNvSpPr>
          <p:nvPr>
            <p:ph type="body" idx="1"/>
          </p:nvPr>
        </p:nvSpPr>
        <p:spPr>
          <a:xfrm>
            <a:off x="838200" y="1929384"/>
            <a:ext cx="10515600" cy="4251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200" b="1">
                <a:latin typeface="Calibri"/>
                <a:ea typeface="Calibri"/>
                <a:cs typeface="Calibri"/>
                <a:sym typeface="Calibri"/>
              </a:rPr>
              <a:t>M</a:t>
            </a:r>
            <a:r>
              <a:rPr lang="en-US" sz="3200" b="1"/>
              <a:t>s. Welch</a:t>
            </a:r>
            <a:endParaRPr/>
          </a:p>
          <a:p>
            <a:pPr marL="0" lvl="0" indent="0" algn="l" rtl="0">
              <a:lnSpc>
                <a:spcPct val="90000"/>
              </a:lnSpc>
              <a:spcBef>
                <a:spcPts val="1000"/>
              </a:spcBef>
              <a:spcAft>
                <a:spcPts val="0"/>
              </a:spcAft>
              <a:buClr>
                <a:schemeClr val="dk1"/>
              </a:buClr>
              <a:buSzPts val="2800"/>
              <a:buNone/>
            </a:pPr>
            <a:endParaRPr>
              <a:latin typeface="Calibri"/>
              <a:ea typeface="Calibri"/>
              <a:cs typeface="Calibri"/>
              <a:sym typeface="Calibri"/>
            </a:endParaRPr>
          </a:p>
          <a:p>
            <a:pPr marL="228600" lvl="0" indent="-228600" algn="l" rtl="0">
              <a:lnSpc>
                <a:spcPct val="90000"/>
              </a:lnSpc>
              <a:spcBef>
                <a:spcPts val="1000"/>
              </a:spcBef>
              <a:spcAft>
                <a:spcPts val="0"/>
              </a:spcAft>
              <a:buClr>
                <a:schemeClr val="dk1"/>
              </a:buClr>
              <a:buSzPts val="2800"/>
              <a:buChar char="•"/>
            </a:pPr>
            <a:r>
              <a:rPr lang="en-US">
                <a:latin typeface="Calibri"/>
                <a:ea typeface="Calibri"/>
                <a:cs typeface="Calibri"/>
                <a:sym typeface="Calibri"/>
              </a:rPr>
              <a:t>Conflict resolution and mediation</a:t>
            </a:r>
            <a:endParaRPr/>
          </a:p>
          <a:p>
            <a:pPr marL="228600" lvl="0" indent="-228600" algn="l" rtl="0">
              <a:lnSpc>
                <a:spcPct val="90000"/>
              </a:lnSpc>
              <a:spcBef>
                <a:spcPts val="1000"/>
              </a:spcBef>
              <a:spcAft>
                <a:spcPts val="0"/>
              </a:spcAft>
              <a:buClr>
                <a:schemeClr val="dk1"/>
              </a:buClr>
              <a:buSzPts val="2800"/>
              <a:buChar char="•"/>
            </a:pPr>
            <a:r>
              <a:rPr lang="en-US">
                <a:latin typeface="Calibri"/>
                <a:ea typeface="Calibri"/>
                <a:cs typeface="Calibri"/>
                <a:sym typeface="Calibri"/>
              </a:rPr>
              <a:t>Individual student conferencing</a:t>
            </a:r>
            <a:endParaRPr/>
          </a:p>
          <a:p>
            <a:pPr marL="228600" lvl="0" indent="-228600" algn="l" rtl="0">
              <a:lnSpc>
                <a:spcPct val="90000"/>
              </a:lnSpc>
              <a:spcBef>
                <a:spcPts val="1000"/>
              </a:spcBef>
              <a:spcAft>
                <a:spcPts val="0"/>
              </a:spcAft>
              <a:buClr>
                <a:schemeClr val="dk1"/>
              </a:buClr>
              <a:buSzPts val="2800"/>
              <a:buChar char="•"/>
            </a:pPr>
            <a:r>
              <a:rPr lang="en-US">
                <a:latin typeface="Calibri"/>
                <a:ea typeface="Calibri"/>
                <a:cs typeface="Calibri"/>
                <a:sym typeface="Calibri"/>
              </a:rPr>
              <a:t>Behavior support strategies</a:t>
            </a:r>
            <a:endParaRPr/>
          </a:p>
          <a:p>
            <a:pPr marL="228600" lvl="0" indent="-228600" algn="l" rtl="0">
              <a:lnSpc>
                <a:spcPct val="90000"/>
              </a:lnSpc>
              <a:spcBef>
                <a:spcPts val="1000"/>
              </a:spcBef>
              <a:spcAft>
                <a:spcPts val="0"/>
              </a:spcAft>
              <a:buClr>
                <a:schemeClr val="dk1"/>
              </a:buClr>
              <a:buSzPts val="2800"/>
              <a:buChar char="•"/>
            </a:pPr>
            <a:r>
              <a:rPr lang="en-US">
                <a:latin typeface="Calibri"/>
                <a:ea typeface="Calibri"/>
                <a:cs typeface="Calibri"/>
                <a:sym typeface="Calibri"/>
              </a:rPr>
              <a:t>Self-regulation strategies</a:t>
            </a:r>
            <a:endParaRPr/>
          </a:p>
          <a:p>
            <a:pPr marL="228600" lvl="0" indent="-228600" algn="l" rtl="0">
              <a:lnSpc>
                <a:spcPct val="90000"/>
              </a:lnSpc>
              <a:spcBef>
                <a:spcPts val="1000"/>
              </a:spcBef>
              <a:spcAft>
                <a:spcPts val="0"/>
              </a:spcAft>
              <a:buClr>
                <a:schemeClr val="dk1"/>
              </a:buClr>
              <a:buSzPts val="2800"/>
              <a:buChar char="•"/>
            </a:pPr>
            <a:r>
              <a:rPr lang="en-US">
                <a:latin typeface="Calibri"/>
                <a:ea typeface="Calibri"/>
                <a:cs typeface="Calibri"/>
                <a:sym typeface="Calibri"/>
              </a:rPr>
              <a:t>Behavior </a:t>
            </a:r>
            <a:r>
              <a:rPr lang="en-US"/>
              <a:t>agreements</a:t>
            </a:r>
            <a:endParaRPr/>
          </a:p>
          <a:p>
            <a:pPr marL="0" lvl="0" indent="0" algn="l" rtl="0">
              <a:lnSpc>
                <a:spcPct val="90000"/>
              </a:lnSpc>
              <a:spcBef>
                <a:spcPts val="1000"/>
              </a:spcBef>
              <a:spcAft>
                <a:spcPts val="0"/>
              </a:spcAft>
              <a:buClr>
                <a:schemeClr val="dk1"/>
              </a:buClr>
              <a:buSzPts val="2800"/>
              <a:buNone/>
            </a:pPr>
            <a:endParaRPr>
              <a:latin typeface="Calibri"/>
              <a:ea typeface="Calibri"/>
              <a:cs typeface="Calibri"/>
              <a:sym typeface="Calibri"/>
            </a:endParaRPr>
          </a:p>
        </p:txBody>
      </p:sp>
      <p:pic>
        <p:nvPicPr>
          <p:cNvPr id="162" name="Google Shape;162;g25d8effefa9_0_46"/>
          <p:cNvPicPr preferRelativeResize="0"/>
          <p:nvPr/>
        </p:nvPicPr>
        <p:blipFill rotWithShape="1">
          <a:blip r:embed="rId3">
            <a:alphaModFix/>
          </a:blip>
          <a:srcRect l="7245" r="6278" b="19198"/>
          <a:stretch/>
        </p:blipFill>
        <p:spPr>
          <a:xfrm>
            <a:off x="8555800" y="2112700"/>
            <a:ext cx="2734775" cy="37600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g25a7ffa9c25_0_99"/>
          <p:cNvSpPr/>
          <p:nvPr/>
        </p:nvSpPr>
        <p:spPr>
          <a:xfrm>
            <a:off x="0"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8" name="Google Shape;168;g25a7ffa9c25_0_9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400"/>
              <a:buFont typeface="Calibri"/>
              <a:buNone/>
            </a:pPr>
            <a:r>
              <a:rPr lang="en-US" sz="5400"/>
              <a:t>Arriving at School</a:t>
            </a:r>
            <a:endParaRPr/>
          </a:p>
        </p:txBody>
      </p:sp>
      <p:sp>
        <p:nvSpPr>
          <p:cNvPr id="169" name="Google Shape;169;g25a7ffa9c25_0_99"/>
          <p:cNvSpPr/>
          <p:nvPr/>
        </p:nvSpPr>
        <p:spPr>
          <a:xfrm>
            <a:off x="669036" y="1677373"/>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rgbClr val="0B5394"/>
          </a:solidFill>
          <a:ln w="41275" cap="rnd" cmpd="sng">
            <a:solidFill>
              <a:srgbClr val="0B53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0" name="Google Shape;170;g25a7ffa9c25_0_99"/>
          <p:cNvSpPr txBox="1">
            <a:spLocks noGrp="1"/>
          </p:cNvSpPr>
          <p:nvPr>
            <p:ph type="body" idx="1"/>
          </p:nvPr>
        </p:nvSpPr>
        <p:spPr>
          <a:xfrm>
            <a:off x="838200" y="1929384"/>
            <a:ext cx="10515600" cy="42519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SzPct val="69498"/>
              <a:buNone/>
            </a:pPr>
            <a:r>
              <a:rPr lang="en-US">
                <a:latin typeface="Calibri"/>
                <a:ea typeface="Calibri"/>
                <a:cs typeface="Calibri"/>
                <a:sym typeface="Calibri"/>
              </a:rPr>
              <a:t>7:30 AM			Doors open*</a:t>
            </a:r>
            <a:endParaRPr/>
          </a:p>
          <a:p>
            <a:pPr marL="0" lvl="0" indent="0" algn="l" rtl="0">
              <a:lnSpc>
                <a:spcPct val="90000"/>
              </a:lnSpc>
              <a:spcBef>
                <a:spcPts val="1000"/>
              </a:spcBef>
              <a:spcAft>
                <a:spcPts val="0"/>
              </a:spcAft>
              <a:buSzPct val="69498"/>
              <a:buNone/>
            </a:pPr>
            <a:r>
              <a:rPr lang="en-US">
                <a:latin typeface="Calibri"/>
                <a:ea typeface="Calibri"/>
                <a:cs typeface="Calibri"/>
                <a:sym typeface="Calibri"/>
              </a:rPr>
              <a:t>7:30 - 8:00</a:t>
            </a:r>
            <a:r>
              <a:rPr lang="en-US"/>
              <a:t> </a:t>
            </a:r>
            <a:r>
              <a:rPr lang="en-US">
                <a:latin typeface="Calibri"/>
                <a:ea typeface="Calibri"/>
                <a:cs typeface="Calibri"/>
                <a:sym typeface="Calibri"/>
              </a:rPr>
              <a:t>AM	Students in gym</a:t>
            </a:r>
            <a:endParaRPr/>
          </a:p>
          <a:p>
            <a:pPr marL="0" lvl="0" indent="0" algn="l" rtl="0">
              <a:lnSpc>
                <a:spcPct val="90000"/>
              </a:lnSpc>
              <a:spcBef>
                <a:spcPts val="1000"/>
              </a:spcBef>
              <a:spcAft>
                <a:spcPts val="0"/>
              </a:spcAft>
              <a:buSzPct val="69498"/>
              <a:buNone/>
            </a:pPr>
            <a:r>
              <a:rPr lang="en-US">
                <a:latin typeface="Calibri"/>
                <a:ea typeface="Calibri"/>
                <a:cs typeface="Calibri"/>
                <a:sym typeface="Calibri"/>
              </a:rPr>
              <a:t>8:10 AM			Students released to breakfast; take to homeroom</a:t>
            </a:r>
            <a:endParaRPr/>
          </a:p>
          <a:p>
            <a:pPr marL="0" lvl="0" indent="0" algn="l" rtl="0">
              <a:lnSpc>
                <a:spcPct val="90000"/>
              </a:lnSpc>
              <a:spcBef>
                <a:spcPts val="1000"/>
              </a:spcBef>
              <a:spcAft>
                <a:spcPts val="0"/>
              </a:spcAft>
              <a:buSzPct val="69498"/>
              <a:buNone/>
            </a:pPr>
            <a:r>
              <a:rPr lang="en-US">
                <a:latin typeface="Calibri"/>
                <a:ea typeface="Calibri"/>
                <a:cs typeface="Calibri"/>
                <a:sym typeface="Calibri"/>
              </a:rPr>
              <a:t>8:25</a:t>
            </a:r>
            <a:r>
              <a:rPr lang="en-US"/>
              <a:t> </a:t>
            </a:r>
            <a:r>
              <a:rPr lang="en-US">
                <a:latin typeface="Calibri"/>
                <a:ea typeface="Calibri"/>
                <a:cs typeface="Calibri"/>
                <a:sym typeface="Calibri"/>
              </a:rPr>
              <a:t>AM			Morning Announcements</a:t>
            </a:r>
            <a:endParaRPr/>
          </a:p>
          <a:p>
            <a:pPr marL="0" lvl="0" indent="0" algn="l" rtl="0">
              <a:lnSpc>
                <a:spcPct val="90000"/>
              </a:lnSpc>
              <a:spcBef>
                <a:spcPts val="1000"/>
              </a:spcBef>
              <a:spcAft>
                <a:spcPts val="0"/>
              </a:spcAft>
              <a:buSzPct val="69498"/>
              <a:buNone/>
            </a:pPr>
            <a:r>
              <a:rPr lang="en-US"/>
              <a:t>8:30 AM			KEE Time</a:t>
            </a:r>
            <a:endParaRPr/>
          </a:p>
          <a:p>
            <a:pPr marL="0" lvl="0" indent="0" algn="l" rtl="0">
              <a:lnSpc>
                <a:spcPct val="90000"/>
              </a:lnSpc>
              <a:spcBef>
                <a:spcPts val="1000"/>
              </a:spcBef>
              <a:spcAft>
                <a:spcPts val="0"/>
              </a:spcAft>
              <a:buSzPct val="69498"/>
              <a:buNone/>
            </a:pPr>
            <a:r>
              <a:rPr lang="en-US">
                <a:latin typeface="Calibri"/>
                <a:ea typeface="Calibri"/>
                <a:cs typeface="Calibri"/>
                <a:sym typeface="Calibri"/>
              </a:rPr>
              <a:t>8:50</a:t>
            </a:r>
            <a:r>
              <a:rPr lang="en-US"/>
              <a:t> </a:t>
            </a:r>
            <a:r>
              <a:rPr lang="en-US">
                <a:latin typeface="Calibri"/>
                <a:ea typeface="Calibri"/>
                <a:cs typeface="Calibri"/>
                <a:sym typeface="Calibri"/>
              </a:rPr>
              <a:t>AM			1</a:t>
            </a:r>
            <a:r>
              <a:rPr lang="en-US" baseline="30000">
                <a:latin typeface="Calibri"/>
                <a:ea typeface="Calibri"/>
                <a:cs typeface="Calibri"/>
                <a:sym typeface="Calibri"/>
              </a:rPr>
              <a:t>st</a:t>
            </a:r>
            <a:r>
              <a:rPr lang="en-US">
                <a:latin typeface="Calibri"/>
                <a:ea typeface="Calibri"/>
                <a:cs typeface="Calibri"/>
                <a:sym typeface="Calibri"/>
              </a:rPr>
              <a:t> Period Begins**</a:t>
            </a:r>
            <a:endParaRPr/>
          </a:p>
          <a:p>
            <a:pPr marL="228600" lvl="0" indent="-50800" algn="l" rtl="0">
              <a:lnSpc>
                <a:spcPct val="90000"/>
              </a:lnSpc>
              <a:spcBef>
                <a:spcPts val="1000"/>
              </a:spcBef>
              <a:spcAft>
                <a:spcPts val="0"/>
              </a:spcAft>
              <a:buClr>
                <a:schemeClr val="dk1"/>
              </a:buClr>
              <a:buSzPct val="108108"/>
              <a:buNone/>
            </a:pPr>
            <a:endParaRPr/>
          </a:p>
          <a:p>
            <a:pPr marL="0" lvl="0" indent="0" algn="ctr" rtl="0">
              <a:lnSpc>
                <a:spcPct val="90000"/>
              </a:lnSpc>
              <a:spcBef>
                <a:spcPts val="1000"/>
              </a:spcBef>
              <a:spcAft>
                <a:spcPts val="0"/>
              </a:spcAft>
              <a:buClr>
                <a:schemeClr val="dk1"/>
              </a:buClr>
              <a:buSzPct val="108108"/>
              <a:buNone/>
            </a:pPr>
            <a:r>
              <a:rPr lang="en-US" i="1"/>
              <a:t>*Students may not be dropped off at SDMS before 7:30 AM</a:t>
            </a:r>
            <a:endParaRPr i="1"/>
          </a:p>
          <a:p>
            <a:pPr marL="0" lvl="0" indent="0" algn="ctr" rtl="0">
              <a:lnSpc>
                <a:spcPct val="90000"/>
              </a:lnSpc>
              <a:spcBef>
                <a:spcPts val="1000"/>
              </a:spcBef>
              <a:spcAft>
                <a:spcPts val="0"/>
              </a:spcAft>
              <a:buClr>
                <a:schemeClr val="dk1"/>
              </a:buClr>
              <a:buSzPct val="108108"/>
              <a:buNone/>
            </a:pPr>
            <a:r>
              <a:rPr lang="en-US" i="1"/>
              <a:t>**</a:t>
            </a:r>
            <a:r>
              <a:rPr lang="en-US" i="1">
                <a:latin typeface="Calibri"/>
                <a:ea typeface="Calibri"/>
                <a:cs typeface="Calibri"/>
                <a:sym typeface="Calibri"/>
              </a:rPr>
              <a:t>Students arriving after 8:30 AM will need to check in at the front office and bring late slip to teacher</a:t>
            </a:r>
            <a:endParaRPr>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25a7ffa9c25_0_106"/>
          <p:cNvSpPr/>
          <p:nvPr/>
        </p:nvSpPr>
        <p:spPr>
          <a:xfrm>
            <a:off x="0"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6" name="Google Shape;176;g25a7ffa9c25_0_10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400"/>
              <a:buFont typeface="Calibri"/>
              <a:buNone/>
            </a:pPr>
            <a:r>
              <a:rPr lang="en-US" sz="5400"/>
              <a:t>6</a:t>
            </a:r>
            <a:r>
              <a:rPr lang="en-US" sz="5400" baseline="30000"/>
              <a:t>th</a:t>
            </a:r>
            <a:r>
              <a:rPr lang="en-US" sz="5400"/>
              <a:t> Grade Daily Schedule</a:t>
            </a:r>
            <a:endParaRPr/>
          </a:p>
        </p:txBody>
      </p:sp>
      <p:sp>
        <p:nvSpPr>
          <p:cNvPr id="177" name="Google Shape;177;g25a7ffa9c25_0_106"/>
          <p:cNvSpPr/>
          <p:nvPr/>
        </p:nvSpPr>
        <p:spPr>
          <a:xfrm>
            <a:off x="669036" y="1677373"/>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rgbClr val="0B5394"/>
          </a:solidFill>
          <a:ln w="41275" cap="rnd" cmpd="sng">
            <a:solidFill>
              <a:srgbClr val="0B53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8" name="Google Shape;178;g25a7ffa9c25_0_106"/>
          <p:cNvSpPr txBox="1">
            <a:spLocks noGrp="1"/>
          </p:cNvSpPr>
          <p:nvPr>
            <p:ph type="body" idx="1"/>
          </p:nvPr>
        </p:nvSpPr>
        <p:spPr>
          <a:xfrm>
            <a:off x="838200" y="1929384"/>
            <a:ext cx="10515600" cy="4251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latin typeface="Calibri"/>
                <a:ea typeface="Calibri"/>
                <a:cs typeface="Calibri"/>
                <a:sym typeface="Calibri"/>
              </a:rPr>
              <a:t>8:30 </a:t>
            </a:r>
            <a:r>
              <a:rPr lang="en-US"/>
              <a:t>-</a:t>
            </a:r>
            <a:r>
              <a:rPr lang="en-US">
                <a:latin typeface="Calibri"/>
                <a:ea typeface="Calibri"/>
                <a:cs typeface="Calibri"/>
                <a:sym typeface="Calibri"/>
              </a:rPr>
              <a:t> 8:45		KEE Time</a:t>
            </a:r>
            <a:endParaRPr/>
          </a:p>
          <a:p>
            <a:pPr marL="0" lvl="0" indent="0" algn="l" rtl="0">
              <a:lnSpc>
                <a:spcPct val="90000"/>
              </a:lnSpc>
              <a:spcBef>
                <a:spcPts val="1000"/>
              </a:spcBef>
              <a:spcAft>
                <a:spcPts val="0"/>
              </a:spcAft>
              <a:buClr>
                <a:schemeClr val="dk1"/>
              </a:buClr>
              <a:buSzPts val="2800"/>
              <a:buNone/>
            </a:pPr>
            <a:r>
              <a:rPr lang="en-US">
                <a:latin typeface="Calibri"/>
                <a:ea typeface="Calibri"/>
                <a:cs typeface="Calibri"/>
                <a:sym typeface="Calibri"/>
              </a:rPr>
              <a:t>8:50 - </a:t>
            </a:r>
            <a:r>
              <a:rPr lang="en-US"/>
              <a:t>10:0</a:t>
            </a:r>
            <a:r>
              <a:rPr lang="en-US">
                <a:latin typeface="Calibri"/>
                <a:ea typeface="Calibri"/>
                <a:cs typeface="Calibri"/>
                <a:sym typeface="Calibri"/>
              </a:rPr>
              <a:t>0		</a:t>
            </a:r>
            <a:r>
              <a:rPr lang="en-US" b="1">
                <a:latin typeface="Calibri"/>
                <a:ea typeface="Calibri"/>
                <a:cs typeface="Calibri"/>
                <a:sym typeface="Calibri"/>
              </a:rPr>
              <a:t>1</a:t>
            </a:r>
            <a:r>
              <a:rPr lang="en-US" b="1" baseline="30000">
                <a:latin typeface="Calibri"/>
                <a:ea typeface="Calibri"/>
                <a:cs typeface="Calibri"/>
                <a:sym typeface="Calibri"/>
              </a:rPr>
              <a:t>st</a:t>
            </a:r>
            <a:r>
              <a:rPr lang="en-US" b="1">
                <a:latin typeface="Calibri"/>
                <a:ea typeface="Calibri"/>
                <a:cs typeface="Calibri"/>
                <a:sym typeface="Calibri"/>
              </a:rPr>
              <a:t> Period</a:t>
            </a:r>
            <a:endParaRPr/>
          </a:p>
          <a:p>
            <a:pPr marL="0" lvl="0" indent="0" algn="l" rtl="0">
              <a:lnSpc>
                <a:spcPct val="90000"/>
              </a:lnSpc>
              <a:spcBef>
                <a:spcPts val="1000"/>
              </a:spcBef>
              <a:spcAft>
                <a:spcPts val="0"/>
              </a:spcAft>
              <a:buClr>
                <a:schemeClr val="dk1"/>
              </a:buClr>
              <a:buSzPts val="2800"/>
              <a:buNone/>
            </a:pPr>
            <a:r>
              <a:rPr lang="en-US"/>
              <a:t>10:00</a:t>
            </a:r>
            <a:r>
              <a:rPr lang="en-US">
                <a:latin typeface="Calibri"/>
                <a:ea typeface="Calibri"/>
                <a:cs typeface="Calibri"/>
                <a:sym typeface="Calibri"/>
              </a:rPr>
              <a:t> </a:t>
            </a:r>
            <a:r>
              <a:rPr lang="en-US"/>
              <a:t>-</a:t>
            </a:r>
            <a:r>
              <a:rPr lang="en-US">
                <a:latin typeface="Calibri"/>
                <a:ea typeface="Calibri"/>
                <a:cs typeface="Calibri"/>
                <a:sym typeface="Calibri"/>
              </a:rPr>
              <a:t> 11:10	</a:t>
            </a:r>
            <a:r>
              <a:rPr lang="en-US" b="1">
                <a:latin typeface="Calibri"/>
                <a:ea typeface="Calibri"/>
                <a:cs typeface="Calibri"/>
                <a:sym typeface="Calibri"/>
              </a:rPr>
              <a:t>2</a:t>
            </a:r>
            <a:r>
              <a:rPr lang="en-US" b="1" baseline="30000">
                <a:latin typeface="Calibri"/>
                <a:ea typeface="Calibri"/>
                <a:cs typeface="Calibri"/>
                <a:sym typeface="Calibri"/>
              </a:rPr>
              <a:t>nd</a:t>
            </a:r>
            <a:r>
              <a:rPr lang="en-US" b="1">
                <a:latin typeface="Calibri"/>
                <a:ea typeface="Calibri"/>
                <a:cs typeface="Calibri"/>
                <a:sym typeface="Calibri"/>
              </a:rPr>
              <a:t> Period</a:t>
            </a:r>
            <a:endParaRPr/>
          </a:p>
          <a:p>
            <a:pPr marL="0" lvl="0" indent="0" algn="l" rtl="0">
              <a:lnSpc>
                <a:spcPct val="90000"/>
              </a:lnSpc>
              <a:spcBef>
                <a:spcPts val="1000"/>
              </a:spcBef>
              <a:spcAft>
                <a:spcPts val="0"/>
              </a:spcAft>
              <a:buClr>
                <a:schemeClr val="dk1"/>
              </a:buClr>
              <a:buSzPts val="2800"/>
              <a:buNone/>
            </a:pPr>
            <a:r>
              <a:rPr lang="en-US">
                <a:latin typeface="Calibri"/>
                <a:ea typeface="Calibri"/>
                <a:cs typeface="Calibri"/>
                <a:sym typeface="Calibri"/>
              </a:rPr>
              <a:t>11:10 </a:t>
            </a:r>
            <a:r>
              <a:rPr lang="en-US"/>
              <a:t>-</a:t>
            </a:r>
            <a:r>
              <a:rPr lang="en-US">
                <a:latin typeface="Calibri"/>
                <a:ea typeface="Calibri"/>
                <a:cs typeface="Calibri"/>
                <a:sym typeface="Calibri"/>
              </a:rPr>
              <a:t> 12:00	</a:t>
            </a:r>
            <a:r>
              <a:rPr lang="en-US" b="1">
                <a:latin typeface="Calibri"/>
                <a:ea typeface="Calibri"/>
                <a:cs typeface="Calibri"/>
                <a:sym typeface="Calibri"/>
              </a:rPr>
              <a:t>3</a:t>
            </a:r>
            <a:r>
              <a:rPr lang="en-US" b="1" baseline="30000">
                <a:latin typeface="Calibri"/>
                <a:ea typeface="Calibri"/>
                <a:cs typeface="Calibri"/>
                <a:sym typeface="Calibri"/>
              </a:rPr>
              <a:t>rd</a:t>
            </a:r>
            <a:r>
              <a:rPr lang="en-US" b="1">
                <a:latin typeface="Calibri"/>
                <a:ea typeface="Calibri"/>
                <a:cs typeface="Calibri"/>
                <a:sym typeface="Calibri"/>
              </a:rPr>
              <a:t> Period</a:t>
            </a:r>
            <a:endParaRPr/>
          </a:p>
          <a:p>
            <a:pPr marL="0" lvl="0" indent="0" algn="l" rtl="0">
              <a:lnSpc>
                <a:spcPct val="90000"/>
              </a:lnSpc>
              <a:spcBef>
                <a:spcPts val="1000"/>
              </a:spcBef>
              <a:spcAft>
                <a:spcPts val="0"/>
              </a:spcAft>
              <a:buClr>
                <a:schemeClr val="dk1"/>
              </a:buClr>
              <a:buSzPts val="2800"/>
              <a:buNone/>
            </a:pPr>
            <a:r>
              <a:rPr lang="en-US">
                <a:latin typeface="Calibri"/>
                <a:ea typeface="Calibri"/>
                <a:cs typeface="Calibri"/>
                <a:sym typeface="Calibri"/>
              </a:rPr>
              <a:t>12:00 </a:t>
            </a:r>
            <a:r>
              <a:rPr lang="en-US"/>
              <a:t>-</a:t>
            </a:r>
            <a:r>
              <a:rPr lang="en-US">
                <a:latin typeface="Calibri"/>
                <a:ea typeface="Calibri"/>
                <a:cs typeface="Calibri"/>
                <a:sym typeface="Calibri"/>
              </a:rPr>
              <a:t> 12:30	Lunch</a:t>
            </a:r>
            <a:endParaRPr/>
          </a:p>
          <a:p>
            <a:pPr marL="0" lvl="0" indent="0" algn="l" rtl="0">
              <a:lnSpc>
                <a:spcPct val="90000"/>
              </a:lnSpc>
              <a:spcBef>
                <a:spcPts val="1000"/>
              </a:spcBef>
              <a:spcAft>
                <a:spcPts val="0"/>
              </a:spcAft>
              <a:buSzPts val="2800"/>
              <a:buNone/>
            </a:pPr>
            <a:r>
              <a:rPr lang="en-US">
                <a:latin typeface="Calibri"/>
                <a:ea typeface="Calibri"/>
                <a:cs typeface="Calibri"/>
                <a:sym typeface="Calibri"/>
              </a:rPr>
              <a:t>12:30 </a:t>
            </a:r>
            <a:r>
              <a:rPr lang="en-US"/>
              <a:t>-</a:t>
            </a:r>
            <a:r>
              <a:rPr lang="en-US">
                <a:latin typeface="Calibri"/>
                <a:ea typeface="Calibri"/>
                <a:cs typeface="Calibri"/>
                <a:sym typeface="Calibri"/>
              </a:rPr>
              <a:t> 12:55	</a:t>
            </a:r>
            <a:r>
              <a:rPr lang="en-US" b="1">
                <a:latin typeface="Calibri"/>
                <a:ea typeface="Calibri"/>
                <a:cs typeface="Calibri"/>
                <a:sym typeface="Calibri"/>
              </a:rPr>
              <a:t>3</a:t>
            </a:r>
            <a:r>
              <a:rPr lang="en-US" b="1" baseline="30000">
                <a:latin typeface="Calibri"/>
                <a:ea typeface="Calibri"/>
                <a:cs typeface="Calibri"/>
                <a:sym typeface="Calibri"/>
              </a:rPr>
              <a:t>rd</a:t>
            </a:r>
            <a:r>
              <a:rPr lang="en-US" b="1">
                <a:latin typeface="Calibri"/>
                <a:ea typeface="Calibri"/>
                <a:cs typeface="Calibri"/>
                <a:sym typeface="Calibri"/>
              </a:rPr>
              <a:t> Period (cont.)</a:t>
            </a:r>
            <a:endParaRPr/>
          </a:p>
          <a:p>
            <a:pPr marL="0" lvl="0" indent="0" algn="l" rtl="0">
              <a:lnSpc>
                <a:spcPct val="90000"/>
              </a:lnSpc>
              <a:spcBef>
                <a:spcPts val="1000"/>
              </a:spcBef>
              <a:spcAft>
                <a:spcPts val="0"/>
              </a:spcAft>
              <a:buClr>
                <a:schemeClr val="dk1"/>
              </a:buClr>
              <a:buSzPts val="2800"/>
              <a:buNone/>
            </a:pPr>
            <a:r>
              <a:rPr lang="en-US">
                <a:latin typeface="Calibri"/>
                <a:ea typeface="Calibri"/>
                <a:cs typeface="Calibri"/>
                <a:sym typeface="Calibri"/>
              </a:rPr>
              <a:t>12:55 </a:t>
            </a:r>
            <a:r>
              <a:rPr lang="en-US"/>
              <a:t>-</a:t>
            </a:r>
            <a:r>
              <a:rPr lang="en-US">
                <a:latin typeface="Calibri"/>
                <a:ea typeface="Calibri"/>
                <a:cs typeface="Calibri"/>
                <a:sym typeface="Calibri"/>
              </a:rPr>
              <a:t> 2:00		</a:t>
            </a:r>
            <a:r>
              <a:rPr lang="en-US" b="1">
                <a:latin typeface="Calibri"/>
                <a:ea typeface="Calibri"/>
                <a:cs typeface="Calibri"/>
                <a:sym typeface="Calibri"/>
              </a:rPr>
              <a:t>4</a:t>
            </a:r>
            <a:r>
              <a:rPr lang="en-US" b="1" baseline="30000">
                <a:latin typeface="Calibri"/>
                <a:ea typeface="Calibri"/>
                <a:cs typeface="Calibri"/>
                <a:sym typeface="Calibri"/>
              </a:rPr>
              <a:t>th</a:t>
            </a:r>
            <a:r>
              <a:rPr lang="en-US" b="1">
                <a:latin typeface="Calibri"/>
                <a:ea typeface="Calibri"/>
                <a:cs typeface="Calibri"/>
                <a:sym typeface="Calibri"/>
              </a:rPr>
              <a:t> Period</a:t>
            </a:r>
            <a:endParaRPr/>
          </a:p>
          <a:p>
            <a:pPr marL="0" lvl="0" indent="0" algn="l" rtl="0">
              <a:lnSpc>
                <a:spcPct val="90000"/>
              </a:lnSpc>
              <a:spcBef>
                <a:spcPts val="1000"/>
              </a:spcBef>
              <a:spcAft>
                <a:spcPts val="0"/>
              </a:spcAft>
              <a:buClr>
                <a:schemeClr val="dk1"/>
              </a:buClr>
              <a:buSzPts val="2800"/>
              <a:buNone/>
            </a:pPr>
            <a:r>
              <a:rPr lang="en-US">
                <a:latin typeface="Calibri"/>
                <a:ea typeface="Calibri"/>
                <a:cs typeface="Calibri"/>
                <a:sym typeface="Calibri"/>
              </a:rPr>
              <a:t>2:00 </a:t>
            </a:r>
            <a:r>
              <a:rPr lang="en-US"/>
              <a:t>-</a:t>
            </a:r>
            <a:r>
              <a:rPr lang="en-US">
                <a:latin typeface="Calibri"/>
                <a:ea typeface="Calibri"/>
                <a:cs typeface="Calibri"/>
                <a:sym typeface="Calibri"/>
              </a:rPr>
              <a:t> 3:30		</a:t>
            </a:r>
            <a:r>
              <a:rPr lang="en-US" b="1">
                <a:latin typeface="Calibri"/>
                <a:ea typeface="Calibri"/>
                <a:cs typeface="Calibri"/>
                <a:sym typeface="Calibri"/>
              </a:rPr>
              <a:t>5</a:t>
            </a:r>
            <a:r>
              <a:rPr lang="en-US" b="1" baseline="30000">
                <a:latin typeface="Calibri"/>
                <a:ea typeface="Calibri"/>
                <a:cs typeface="Calibri"/>
                <a:sym typeface="Calibri"/>
              </a:rPr>
              <a:t>th</a:t>
            </a:r>
            <a:r>
              <a:rPr lang="en-US" b="1">
                <a:latin typeface="Calibri"/>
                <a:ea typeface="Calibri"/>
                <a:cs typeface="Calibri"/>
                <a:sym typeface="Calibri"/>
              </a:rPr>
              <a:t> Period Related Arts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g25a7ffa9c25_0_113"/>
          <p:cNvSpPr/>
          <p:nvPr/>
        </p:nvSpPr>
        <p:spPr>
          <a:xfrm>
            <a:off x="0"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4" name="Google Shape;184;g25a7ffa9c25_0_11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400"/>
              <a:buFont typeface="Calibri"/>
              <a:buNone/>
            </a:pPr>
            <a:r>
              <a:rPr lang="en-US" sz="5400"/>
              <a:t>Leaving School</a:t>
            </a:r>
            <a:endParaRPr/>
          </a:p>
        </p:txBody>
      </p:sp>
      <p:sp>
        <p:nvSpPr>
          <p:cNvPr id="185" name="Google Shape;185;g25a7ffa9c25_0_113"/>
          <p:cNvSpPr/>
          <p:nvPr/>
        </p:nvSpPr>
        <p:spPr>
          <a:xfrm>
            <a:off x="669036" y="1677373"/>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rgbClr val="0B5394"/>
          </a:solidFill>
          <a:ln w="41275" cap="rnd" cmpd="sng">
            <a:solidFill>
              <a:srgbClr val="0B53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6" name="Google Shape;186;g25a7ffa9c25_0_113"/>
          <p:cNvSpPr txBox="1">
            <a:spLocks noGrp="1"/>
          </p:cNvSpPr>
          <p:nvPr>
            <p:ph type="body" idx="1"/>
          </p:nvPr>
        </p:nvSpPr>
        <p:spPr>
          <a:xfrm>
            <a:off x="838200" y="1929384"/>
            <a:ext cx="10515600" cy="4251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800"/>
              <a:buNone/>
            </a:pPr>
            <a:r>
              <a:rPr lang="en-US">
                <a:latin typeface="Calibri"/>
                <a:ea typeface="Calibri"/>
                <a:cs typeface="Calibri"/>
                <a:sym typeface="Calibri"/>
              </a:rPr>
              <a:t>3:25 PM		Afternoon Announcements + </a:t>
            </a:r>
            <a:r>
              <a:rPr lang="en-US"/>
              <a:t>Walkers </a:t>
            </a:r>
            <a:r>
              <a:rPr lang="en-US">
                <a:latin typeface="Calibri"/>
                <a:ea typeface="Calibri"/>
                <a:cs typeface="Calibri"/>
                <a:sym typeface="Calibri"/>
              </a:rPr>
              <a:t>Dismissed</a:t>
            </a:r>
            <a:endParaRPr/>
          </a:p>
          <a:p>
            <a:pPr marL="0" lvl="0" indent="0" algn="l" rtl="0">
              <a:lnSpc>
                <a:spcPct val="90000"/>
              </a:lnSpc>
              <a:spcBef>
                <a:spcPts val="1000"/>
              </a:spcBef>
              <a:spcAft>
                <a:spcPts val="0"/>
              </a:spcAft>
              <a:buSzPts val="1800"/>
              <a:buNone/>
            </a:pPr>
            <a:r>
              <a:rPr lang="en-US">
                <a:latin typeface="Calibri"/>
                <a:ea typeface="Calibri"/>
                <a:cs typeface="Calibri"/>
                <a:sym typeface="Calibri"/>
              </a:rPr>
              <a:t>3:30 PM		Bus Riders Dismissed</a:t>
            </a:r>
            <a:endParaRPr/>
          </a:p>
          <a:p>
            <a:pPr marL="0" lvl="0" indent="0" algn="l" rtl="0">
              <a:lnSpc>
                <a:spcPct val="90000"/>
              </a:lnSpc>
              <a:spcBef>
                <a:spcPts val="1000"/>
              </a:spcBef>
              <a:spcAft>
                <a:spcPts val="0"/>
              </a:spcAft>
              <a:buSzPts val="1800"/>
              <a:buNone/>
            </a:pPr>
            <a:r>
              <a:rPr lang="en-US">
                <a:latin typeface="Calibri"/>
                <a:ea typeface="Calibri"/>
                <a:cs typeface="Calibri"/>
                <a:sym typeface="Calibri"/>
              </a:rPr>
              <a:t>3:35 PM		Car Riders Dismissed</a:t>
            </a:r>
            <a:endParaRPr/>
          </a:p>
          <a:p>
            <a:pPr marL="0" lvl="0" indent="0" algn="l" rtl="0">
              <a:lnSpc>
                <a:spcPct val="90000"/>
              </a:lnSpc>
              <a:spcBef>
                <a:spcPts val="1000"/>
              </a:spcBef>
              <a:spcAft>
                <a:spcPts val="0"/>
              </a:spcAft>
              <a:buClr>
                <a:schemeClr val="dk1"/>
              </a:buClr>
              <a:buSzPts val="2800"/>
              <a:buNone/>
            </a:pPr>
            <a:endParaRPr>
              <a:latin typeface="Calibri"/>
              <a:ea typeface="Calibri"/>
              <a:cs typeface="Calibri"/>
              <a:sym typeface="Calibri"/>
            </a:endParaRPr>
          </a:p>
          <a:p>
            <a:pPr marL="0" lvl="0" indent="0" algn="ctr" rtl="0">
              <a:lnSpc>
                <a:spcPct val="90000"/>
              </a:lnSpc>
              <a:spcBef>
                <a:spcPts val="1000"/>
              </a:spcBef>
              <a:spcAft>
                <a:spcPts val="0"/>
              </a:spcAft>
              <a:buClr>
                <a:schemeClr val="dk1"/>
              </a:buClr>
              <a:buSzPts val="2800"/>
              <a:buNone/>
            </a:pPr>
            <a:r>
              <a:rPr lang="en-US" i="1">
                <a:latin typeface="Calibri"/>
                <a:ea typeface="Calibri"/>
                <a:cs typeface="Calibri"/>
                <a:sym typeface="Calibri"/>
              </a:rPr>
              <a:t>*Car Riders enter the parking lot and locate cars on their own</a:t>
            </a:r>
            <a:endParaRPr/>
          </a:p>
          <a:p>
            <a:pPr marL="0" lvl="0" indent="0" algn="ctr" rtl="0">
              <a:lnSpc>
                <a:spcPct val="90000"/>
              </a:lnSpc>
              <a:spcBef>
                <a:spcPts val="1600"/>
              </a:spcBef>
              <a:spcAft>
                <a:spcPts val="0"/>
              </a:spcAft>
              <a:buClr>
                <a:schemeClr val="dk1"/>
              </a:buClr>
              <a:buSzPts val="2800"/>
              <a:buNone/>
            </a:pPr>
            <a:r>
              <a:rPr lang="en-US" b="1" i="1">
                <a:latin typeface="Calibri"/>
                <a:ea typeface="Calibri"/>
                <a:cs typeface="Calibri"/>
                <a:sym typeface="Calibri"/>
              </a:rPr>
              <a:t>Note: </a:t>
            </a:r>
            <a:r>
              <a:rPr lang="en-US" i="1">
                <a:latin typeface="Calibri"/>
                <a:ea typeface="Calibri"/>
                <a:cs typeface="Calibri"/>
                <a:sym typeface="Calibri"/>
              </a:rPr>
              <a:t>Clubs and tutoring require parental transportation home</a:t>
            </a:r>
            <a:endParaRPr/>
          </a:p>
          <a:p>
            <a:pPr marL="228600" lvl="0" indent="-50800" algn="l" rtl="0">
              <a:lnSpc>
                <a:spcPct val="90000"/>
              </a:lnSpc>
              <a:spcBef>
                <a:spcPts val="1600"/>
              </a:spcBef>
              <a:spcAft>
                <a:spcPts val="0"/>
              </a:spcAft>
              <a:buClr>
                <a:schemeClr val="dk1"/>
              </a:buClr>
              <a:buSzPts val="2800"/>
              <a:buNone/>
            </a:pPr>
            <a:endParaRPr>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4"/>
          <p:cNvSpPr/>
          <p:nvPr/>
        </p:nvSpPr>
        <p:spPr>
          <a:xfrm>
            <a:off x="0"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2" name="Google Shape;19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400"/>
              <a:buFont typeface="Calibri"/>
              <a:buNone/>
            </a:pPr>
            <a:r>
              <a:rPr lang="en-US" sz="5400"/>
              <a:t>Communication</a:t>
            </a:r>
            <a:endParaRPr sz="5400"/>
          </a:p>
        </p:txBody>
      </p:sp>
      <p:sp>
        <p:nvSpPr>
          <p:cNvPr id="193" name="Google Shape;193;p14"/>
          <p:cNvSpPr/>
          <p:nvPr/>
        </p:nvSpPr>
        <p:spPr>
          <a:xfrm>
            <a:off x="669036" y="1677373"/>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rgbClr val="0B5394"/>
          </a:solidFill>
          <a:ln w="41275" cap="rnd" cmpd="sng">
            <a:solidFill>
              <a:srgbClr val="0B53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4" name="Google Shape;194;p14"/>
          <p:cNvSpPr txBox="1">
            <a:spLocks noGrp="1"/>
          </p:cNvSpPr>
          <p:nvPr>
            <p:ph type="body" idx="1"/>
          </p:nvPr>
        </p:nvSpPr>
        <p:spPr>
          <a:xfrm>
            <a:off x="838200" y="1929384"/>
            <a:ext cx="10515600" cy="425196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800"/>
              <a:buNone/>
            </a:pPr>
            <a:r>
              <a:rPr lang="en-US" sz="2400"/>
              <a:t>At SDMS we value communication - we WANT to hear from you and welcome meeting with you. You are the most important partner we have.</a:t>
            </a:r>
            <a:endParaRPr sz="2400"/>
          </a:p>
          <a:p>
            <a:pPr marL="0" lvl="0" indent="0" algn="l" rtl="0">
              <a:lnSpc>
                <a:spcPct val="90000"/>
              </a:lnSpc>
              <a:spcBef>
                <a:spcPts val="0"/>
              </a:spcBef>
              <a:spcAft>
                <a:spcPts val="0"/>
              </a:spcAft>
              <a:buSzPts val="1800"/>
              <a:buNone/>
            </a:pPr>
            <a:endParaRPr sz="2400"/>
          </a:p>
          <a:p>
            <a:pPr marL="0" lvl="0" indent="0" algn="l" rtl="0">
              <a:lnSpc>
                <a:spcPct val="90000"/>
              </a:lnSpc>
              <a:spcBef>
                <a:spcPts val="0"/>
              </a:spcBef>
              <a:spcAft>
                <a:spcPts val="0"/>
              </a:spcAft>
              <a:buSzPts val="1800"/>
              <a:buNone/>
            </a:pPr>
            <a:r>
              <a:rPr lang="en-US" sz="2400"/>
              <a:t>Ways you can communicate with SDMS teachers and administrators:</a:t>
            </a:r>
            <a:endParaRPr sz="2400"/>
          </a:p>
          <a:p>
            <a:pPr marL="914400" lvl="1" indent="-342900" algn="l" rtl="0">
              <a:lnSpc>
                <a:spcPct val="90000"/>
              </a:lnSpc>
              <a:spcBef>
                <a:spcPts val="1000"/>
              </a:spcBef>
              <a:spcAft>
                <a:spcPts val="0"/>
              </a:spcAft>
              <a:buSzPts val="1800"/>
              <a:buChar char="○"/>
            </a:pPr>
            <a:r>
              <a:rPr lang="en-US"/>
              <a:t>Parent Square</a:t>
            </a:r>
            <a:endParaRPr sz="2400"/>
          </a:p>
          <a:p>
            <a:pPr marL="914400" lvl="1" indent="-342900" algn="l" rtl="0">
              <a:spcBef>
                <a:spcPts val="0"/>
              </a:spcBef>
              <a:spcAft>
                <a:spcPts val="0"/>
              </a:spcAft>
              <a:buSzPts val="1800"/>
              <a:buChar char="○"/>
            </a:pPr>
            <a:r>
              <a:rPr lang="en-US"/>
              <a:t>Email</a:t>
            </a:r>
            <a:endParaRPr/>
          </a:p>
          <a:p>
            <a:pPr marL="914400" lvl="1" indent="-342900" algn="l" rtl="0">
              <a:lnSpc>
                <a:spcPct val="90000"/>
              </a:lnSpc>
              <a:spcBef>
                <a:spcPts val="0"/>
              </a:spcBef>
              <a:spcAft>
                <a:spcPts val="0"/>
              </a:spcAft>
              <a:buSzPts val="1800"/>
              <a:buChar char="○"/>
            </a:pPr>
            <a:r>
              <a:rPr lang="en-US" sz="2400"/>
              <a:t>Phone call</a:t>
            </a:r>
            <a:endParaRPr sz="2400"/>
          </a:p>
          <a:p>
            <a:pPr marL="914400" lvl="1" indent="-342900" algn="l" rtl="0">
              <a:lnSpc>
                <a:spcPct val="90000"/>
              </a:lnSpc>
              <a:spcBef>
                <a:spcPts val="0"/>
              </a:spcBef>
              <a:spcAft>
                <a:spcPts val="0"/>
              </a:spcAft>
              <a:buSzPts val="1800"/>
              <a:buChar char="○"/>
            </a:pPr>
            <a:r>
              <a:rPr lang="en-US" sz="2400"/>
              <a:t>Scheduling an in-person meeting</a:t>
            </a:r>
            <a:endParaRPr sz="24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5"/>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0" name="Google Shape;20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400"/>
              <a:buFont typeface="Calibri"/>
              <a:buNone/>
            </a:pPr>
            <a:r>
              <a:rPr lang="en-US" sz="5400"/>
              <a:t>Communication (continued)</a:t>
            </a:r>
            <a:endParaRPr sz="5400"/>
          </a:p>
        </p:txBody>
      </p:sp>
      <p:sp>
        <p:nvSpPr>
          <p:cNvPr id="201" name="Google Shape;201;p15"/>
          <p:cNvSpPr/>
          <p:nvPr/>
        </p:nvSpPr>
        <p:spPr>
          <a:xfrm>
            <a:off x="669036" y="1677373"/>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rgbClr val="0B5394"/>
          </a:solidFill>
          <a:ln w="41275" cap="rnd" cmpd="sng">
            <a:solidFill>
              <a:srgbClr val="0B53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2" name="Google Shape;202;p15"/>
          <p:cNvSpPr txBox="1">
            <a:spLocks noGrp="1"/>
          </p:cNvSpPr>
          <p:nvPr>
            <p:ph type="body" idx="1"/>
          </p:nvPr>
        </p:nvSpPr>
        <p:spPr>
          <a:xfrm>
            <a:off x="838200" y="1929384"/>
            <a:ext cx="10515600" cy="4251960"/>
          </a:xfrm>
          <a:prstGeom prst="rect">
            <a:avLst/>
          </a:prstGeom>
          <a:noFill/>
          <a:ln>
            <a:noFill/>
          </a:ln>
        </p:spPr>
        <p:txBody>
          <a:bodyPr spcFirstLastPara="1" wrap="square" lIns="91425" tIns="45700" rIns="91425" bIns="45700" anchor="t" anchorCtr="0">
            <a:normAutofit/>
          </a:bodyPr>
          <a:lstStyle/>
          <a:p>
            <a:pPr marL="0" lvl="0" indent="0" algn="l" rtl="0">
              <a:spcBef>
                <a:spcPts val="1000"/>
              </a:spcBef>
              <a:spcAft>
                <a:spcPts val="0"/>
              </a:spcAft>
              <a:buClr>
                <a:schemeClr val="dk1"/>
              </a:buClr>
              <a:buSzPts val="1800"/>
              <a:buFont typeface="Arial"/>
              <a:buNone/>
            </a:pPr>
            <a:r>
              <a:rPr lang="en-US" sz="2400" b="1"/>
              <a:t>Parent Square App</a:t>
            </a:r>
            <a:endParaRPr sz="2400" b="1"/>
          </a:p>
          <a:p>
            <a:pPr marL="457200" lvl="0" indent="-387350" algn="l" rtl="0">
              <a:lnSpc>
                <a:spcPct val="90000"/>
              </a:lnSpc>
              <a:spcBef>
                <a:spcPts val="0"/>
              </a:spcBef>
              <a:spcAft>
                <a:spcPts val="0"/>
              </a:spcAft>
              <a:buSzPts val="2500"/>
              <a:buChar char="•"/>
            </a:pPr>
            <a:r>
              <a:rPr lang="en-US" sz="2400"/>
              <a:t>We use parent square to communicate school-wide announcements, contact parents individually, and communicate behavior agreements, progress, etc.</a:t>
            </a:r>
            <a:endParaRPr sz="2400"/>
          </a:p>
          <a:p>
            <a:pPr marL="0" lvl="0" indent="0" algn="l" rtl="0">
              <a:lnSpc>
                <a:spcPct val="90000"/>
              </a:lnSpc>
              <a:spcBef>
                <a:spcPts val="0"/>
              </a:spcBef>
              <a:spcAft>
                <a:spcPts val="0"/>
              </a:spcAft>
              <a:buSzPts val="1800"/>
              <a:buNone/>
            </a:pPr>
            <a:r>
              <a:rPr lang="en-US" sz="2400" b="1"/>
              <a:t>Aspen Parent Accounts</a:t>
            </a:r>
            <a:endParaRPr sz="2400" b="1"/>
          </a:p>
          <a:p>
            <a:pPr marL="457200" lvl="0" indent="-330200" algn="l" rtl="0">
              <a:lnSpc>
                <a:spcPct val="90000"/>
              </a:lnSpc>
              <a:spcBef>
                <a:spcPts val="0"/>
              </a:spcBef>
              <a:spcAft>
                <a:spcPts val="0"/>
              </a:spcAft>
              <a:buSzPts val="1600"/>
              <a:buChar char="●"/>
            </a:pPr>
            <a:r>
              <a:rPr lang="en-US" sz="2400"/>
              <a:t>This will allow you to check your students’ grades and schedule in real time.</a:t>
            </a:r>
            <a:endParaRPr sz="2400"/>
          </a:p>
          <a:p>
            <a:pPr marL="457200" lvl="0" indent="-330200" algn="l" rtl="0">
              <a:lnSpc>
                <a:spcPct val="90000"/>
              </a:lnSpc>
              <a:spcBef>
                <a:spcPts val="0"/>
              </a:spcBef>
              <a:spcAft>
                <a:spcPts val="0"/>
              </a:spcAft>
              <a:buSzPts val="1600"/>
              <a:buChar char="●"/>
            </a:pPr>
            <a:r>
              <a:rPr lang="en-US" sz="2400"/>
              <a:t>For help with Aspen, contact KCS Help Desk online. </a:t>
            </a:r>
            <a:endParaRPr sz="2400"/>
          </a:p>
          <a:p>
            <a:pPr marL="0" lvl="0" indent="0" algn="l" rtl="0">
              <a:lnSpc>
                <a:spcPct val="90000"/>
              </a:lnSpc>
              <a:spcBef>
                <a:spcPts val="1000"/>
              </a:spcBef>
              <a:spcAft>
                <a:spcPts val="0"/>
              </a:spcAft>
              <a:buSzPts val="1800"/>
              <a:buNone/>
            </a:pPr>
            <a:r>
              <a:rPr lang="en-US" sz="2400" b="1"/>
              <a:t>Email</a:t>
            </a:r>
            <a:endParaRPr sz="2400" b="1"/>
          </a:p>
          <a:p>
            <a:pPr marL="457200" lvl="0" indent="-330200" algn="l" rtl="0">
              <a:lnSpc>
                <a:spcPct val="90000"/>
              </a:lnSpc>
              <a:spcBef>
                <a:spcPts val="0"/>
              </a:spcBef>
              <a:spcAft>
                <a:spcPts val="0"/>
              </a:spcAft>
              <a:buSzPts val="1600"/>
              <a:buChar char="●"/>
            </a:pPr>
            <a:r>
              <a:rPr lang="en-US" sz="2400"/>
              <a:t>Please make sure that you have an email account listed in Aspen.</a:t>
            </a:r>
            <a:endParaRPr sz="2400"/>
          </a:p>
          <a:p>
            <a:pPr marL="0" lvl="0" indent="0" algn="l" rtl="0">
              <a:lnSpc>
                <a:spcPct val="90000"/>
              </a:lnSpc>
              <a:spcBef>
                <a:spcPts val="1000"/>
              </a:spcBef>
              <a:spcAft>
                <a:spcPts val="0"/>
              </a:spcAft>
              <a:buSzPts val="1800"/>
              <a:buNone/>
            </a:pPr>
            <a:r>
              <a:rPr lang="en-US" sz="2400" b="1"/>
              <a:t>Phone calls</a:t>
            </a:r>
            <a:endParaRPr sz="2400" b="1"/>
          </a:p>
          <a:p>
            <a:pPr marL="457200" lvl="0" indent="-330200" algn="l" rtl="0">
              <a:lnSpc>
                <a:spcPct val="90000"/>
              </a:lnSpc>
              <a:spcBef>
                <a:spcPts val="0"/>
              </a:spcBef>
              <a:spcAft>
                <a:spcPts val="0"/>
              </a:spcAft>
              <a:buSzPts val="1600"/>
              <a:buChar char="●"/>
            </a:pPr>
            <a:r>
              <a:rPr lang="en-US" sz="2400"/>
              <a:t>Please provide the front desk with accurate and up-to-date phone numbers. This is a safety issue as well as a communication necessity.</a:t>
            </a:r>
            <a:endParaRPr sz="22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g25a7ffa9c25_0_21"/>
          <p:cNvSpPr/>
          <p:nvPr/>
        </p:nvSpPr>
        <p:spPr>
          <a:xfrm>
            <a:off x="0"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8" name="Google Shape;208;g25a7ffa9c25_0_2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400"/>
              <a:buFont typeface="Calibri"/>
              <a:buNone/>
            </a:pPr>
            <a:r>
              <a:rPr lang="en-US" sz="5400"/>
              <a:t>Behavior + Intervention</a:t>
            </a:r>
            <a:endParaRPr sz="5400"/>
          </a:p>
        </p:txBody>
      </p:sp>
      <p:sp>
        <p:nvSpPr>
          <p:cNvPr id="209" name="Google Shape;209;g25a7ffa9c25_0_21"/>
          <p:cNvSpPr/>
          <p:nvPr/>
        </p:nvSpPr>
        <p:spPr>
          <a:xfrm>
            <a:off x="669036" y="1677373"/>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rgbClr val="0B5394"/>
          </a:solidFill>
          <a:ln w="41275" cap="rnd" cmpd="sng">
            <a:solidFill>
              <a:srgbClr val="0B53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0" name="Google Shape;210;g25a7ffa9c25_0_21"/>
          <p:cNvSpPr txBox="1">
            <a:spLocks noGrp="1"/>
          </p:cNvSpPr>
          <p:nvPr>
            <p:ph type="body" idx="1"/>
          </p:nvPr>
        </p:nvSpPr>
        <p:spPr>
          <a:xfrm>
            <a:off x="838200" y="1929384"/>
            <a:ext cx="10515600" cy="4251900"/>
          </a:xfrm>
          <a:prstGeom prst="rect">
            <a:avLst/>
          </a:prstGeom>
          <a:noFill/>
          <a:ln>
            <a:noFill/>
          </a:ln>
        </p:spPr>
        <p:txBody>
          <a:bodyPr spcFirstLastPara="1" wrap="square" lIns="91425" tIns="45700" rIns="91425" bIns="45700" anchor="t" anchorCtr="0">
            <a:noAutofit/>
          </a:bodyPr>
          <a:lstStyle/>
          <a:p>
            <a:pPr marL="457200" lvl="0" indent="-368300" algn="l" rtl="0">
              <a:lnSpc>
                <a:spcPct val="90000"/>
              </a:lnSpc>
              <a:spcBef>
                <a:spcPts val="0"/>
              </a:spcBef>
              <a:spcAft>
                <a:spcPts val="0"/>
              </a:spcAft>
              <a:buSzPts val="2200"/>
              <a:buChar char="●"/>
            </a:pPr>
            <a:r>
              <a:rPr lang="en-US" sz="2200"/>
              <a:t>It is our role to help our 6th graders learn the expectations at SDMS and reinforce the behaviors that are appropriate at SDMS.</a:t>
            </a:r>
            <a:endParaRPr sz="2200"/>
          </a:p>
          <a:p>
            <a:pPr marL="457200" lvl="0" indent="-368300" algn="l" rtl="0">
              <a:spcBef>
                <a:spcPts val="1000"/>
              </a:spcBef>
              <a:spcAft>
                <a:spcPts val="0"/>
              </a:spcAft>
              <a:buSzPts val="2200"/>
              <a:buChar char="●"/>
            </a:pPr>
            <a:r>
              <a:rPr lang="en-US" sz="2200"/>
              <a:t>6th graders are, for the first time, making more adult(ish) decisions and don’t fully understand the adult consequences.</a:t>
            </a:r>
            <a:endParaRPr sz="2200"/>
          </a:p>
          <a:p>
            <a:pPr marL="457200" lvl="0" indent="0" algn="l" rtl="0">
              <a:lnSpc>
                <a:spcPct val="90000"/>
              </a:lnSpc>
              <a:spcBef>
                <a:spcPts val="0"/>
              </a:spcBef>
              <a:spcAft>
                <a:spcPts val="0"/>
              </a:spcAft>
              <a:buNone/>
            </a:pPr>
            <a:endParaRPr sz="2200"/>
          </a:p>
          <a:p>
            <a:pPr marL="457200" lvl="0" indent="-368300" algn="l" rtl="0">
              <a:lnSpc>
                <a:spcPct val="90000"/>
              </a:lnSpc>
              <a:spcBef>
                <a:spcPts val="0"/>
              </a:spcBef>
              <a:spcAft>
                <a:spcPts val="0"/>
              </a:spcAft>
              <a:buSzPts val="2200"/>
              <a:buChar char="●"/>
            </a:pPr>
            <a:r>
              <a:rPr lang="en-US" sz="2200"/>
              <a:t>Middle schoolers are navigating 3 sets of Rules:</a:t>
            </a:r>
            <a:endParaRPr sz="2200"/>
          </a:p>
          <a:p>
            <a:pPr marL="914400" lvl="1" indent="-368300" algn="l" rtl="0">
              <a:lnSpc>
                <a:spcPct val="90000"/>
              </a:lnSpc>
              <a:spcBef>
                <a:spcPts val="0"/>
              </a:spcBef>
              <a:spcAft>
                <a:spcPts val="0"/>
              </a:spcAft>
              <a:buSzPts val="2200"/>
              <a:buChar char="○"/>
            </a:pPr>
            <a:r>
              <a:rPr lang="en-US" sz="2200"/>
              <a:t>Societal Rules</a:t>
            </a:r>
            <a:endParaRPr sz="2200"/>
          </a:p>
          <a:p>
            <a:pPr marL="914400" lvl="1" indent="-368300" algn="l" rtl="0">
              <a:lnSpc>
                <a:spcPct val="90000"/>
              </a:lnSpc>
              <a:spcBef>
                <a:spcPts val="0"/>
              </a:spcBef>
              <a:spcAft>
                <a:spcPts val="0"/>
              </a:spcAft>
              <a:buSzPts val="2200"/>
              <a:buChar char="○"/>
            </a:pPr>
            <a:r>
              <a:rPr lang="en-US" sz="2200"/>
              <a:t>Home Rules</a:t>
            </a:r>
            <a:endParaRPr sz="2200"/>
          </a:p>
          <a:p>
            <a:pPr marL="914400" lvl="1" indent="-368300" algn="l" rtl="0">
              <a:lnSpc>
                <a:spcPct val="90000"/>
              </a:lnSpc>
              <a:spcBef>
                <a:spcPts val="0"/>
              </a:spcBef>
              <a:spcAft>
                <a:spcPts val="0"/>
              </a:spcAft>
              <a:buSzPts val="2200"/>
              <a:buChar char="○"/>
            </a:pPr>
            <a:r>
              <a:rPr lang="en-US" sz="2200"/>
              <a:t>School Rules</a:t>
            </a:r>
            <a:endParaRPr sz="2200"/>
          </a:p>
          <a:p>
            <a:pPr marL="457200" lvl="0" indent="-368300" algn="l" rtl="0">
              <a:lnSpc>
                <a:spcPct val="90000"/>
              </a:lnSpc>
              <a:spcBef>
                <a:spcPts val="1000"/>
              </a:spcBef>
              <a:spcAft>
                <a:spcPts val="0"/>
              </a:spcAft>
              <a:buSzPts val="2200"/>
              <a:buChar char="●"/>
            </a:pPr>
            <a:r>
              <a:rPr lang="en-US" sz="2200"/>
              <a:t>Please understand that home rules and school rules sometimes conflict and that students are held to the expectations of school rules while at school - even if they are not the same as rules at home.</a:t>
            </a:r>
            <a:endParaRPr sz="2200"/>
          </a:p>
          <a:p>
            <a:pPr marL="457200" lvl="0" indent="-368300" algn="l" rtl="0">
              <a:lnSpc>
                <a:spcPct val="90000"/>
              </a:lnSpc>
              <a:spcBef>
                <a:spcPts val="1000"/>
              </a:spcBef>
              <a:spcAft>
                <a:spcPts val="0"/>
              </a:spcAft>
              <a:buSzPts val="2200"/>
              <a:buChar char="●"/>
            </a:pPr>
            <a:r>
              <a:rPr lang="en-US" sz="2200"/>
              <a:t>Discipline is progressive and follows KCS J-191 Board Policy for Misbehaviors and Disciplinary Options </a:t>
            </a:r>
            <a:endParaRPr sz="2200"/>
          </a:p>
          <a:p>
            <a:pPr marL="0" lvl="0" indent="0" algn="l" rtl="0">
              <a:lnSpc>
                <a:spcPct val="90000"/>
              </a:lnSpc>
              <a:spcBef>
                <a:spcPts val="0"/>
              </a:spcBef>
              <a:spcAft>
                <a:spcPts val="0"/>
              </a:spcAft>
              <a:buSzPts val="1800"/>
              <a:buNone/>
            </a:pPr>
            <a:endParaRPr sz="24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6"/>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6" name="Google Shape;216;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400"/>
              <a:buFont typeface="Calibri"/>
              <a:buNone/>
            </a:pPr>
            <a:r>
              <a:rPr lang="en-US" sz="5400"/>
              <a:t>Behavior + Intervention </a:t>
            </a:r>
            <a:endParaRPr sz="5400"/>
          </a:p>
        </p:txBody>
      </p:sp>
      <p:sp>
        <p:nvSpPr>
          <p:cNvPr id="217" name="Google Shape;217;p16"/>
          <p:cNvSpPr/>
          <p:nvPr/>
        </p:nvSpPr>
        <p:spPr>
          <a:xfrm>
            <a:off x="669036" y="1677373"/>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rgbClr val="0B5394"/>
          </a:solidFill>
          <a:ln w="41275" cap="rnd" cmpd="sng">
            <a:solidFill>
              <a:srgbClr val="0B53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8" name="Google Shape;218;p16"/>
          <p:cNvSpPr txBox="1">
            <a:spLocks noGrp="1"/>
          </p:cNvSpPr>
          <p:nvPr>
            <p:ph type="body" idx="1"/>
          </p:nvPr>
        </p:nvSpPr>
        <p:spPr>
          <a:xfrm>
            <a:off x="838200" y="1929384"/>
            <a:ext cx="10515600" cy="4251960"/>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SzPts val="1800"/>
              <a:buChar char="●"/>
            </a:pPr>
            <a:r>
              <a:rPr lang="en-US"/>
              <a:t>Teachers</a:t>
            </a:r>
            <a:endParaRPr/>
          </a:p>
          <a:p>
            <a:pPr marL="457200" lvl="0" indent="-342900" algn="l" rtl="0">
              <a:lnSpc>
                <a:spcPct val="90000"/>
              </a:lnSpc>
              <a:spcBef>
                <a:spcPts val="0"/>
              </a:spcBef>
              <a:spcAft>
                <a:spcPts val="0"/>
              </a:spcAft>
              <a:buSzPts val="1800"/>
              <a:buChar char="●"/>
            </a:pPr>
            <a:r>
              <a:rPr lang="en-US"/>
              <a:t>Restorative Interventionists</a:t>
            </a:r>
            <a:endParaRPr/>
          </a:p>
          <a:p>
            <a:pPr marL="457200" lvl="0" indent="-342900" algn="l" rtl="0">
              <a:lnSpc>
                <a:spcPct val="90000"/>
              </a:lnSpc>
              <a:spcBef>
                <a:spcPts val="0"/>
              </a:spcBef>
              <a:spcAft>
                <a:spcPts val="0"/>
              </a:spcAft>
              <a:buSzPts val="1800"/>
              <a:buChar char="●"/>
            </a:pPr>
            <a:r>
              <a:rPr lang="en-US"/>
              <a:t>Counselor</a:t>
            </a:r>
            <a:endParaRPr/>
          </a:p>
          <a:p>
            <a:pPr marL="457200" lvl="0" indent="-342900" algn="l" rtl="0">
              <a:lnSpc>
                <a:spcPct val="90000"/>
              </a:lnSpc>
              <a:spcBef>
                <a:spcPts val="0"/>
              </a:spcBef>
              <a:spcAft>
                <a:spcPts val="0"/>
              </a:spcAft>
              <a:buSzPts val="1800"/>
              <a:buChar char="●"/>
            </a:pPr>
            <a:r>
              <a:rPr lang="en-US"/>
              <a:t>Administrators </a:t>
            </a:r>
            <a:endParaRPr/>
          </a:p>
          <a:p>
            <a:pPr marL="457200" lvl="0" indent="-342900" algn="l" rtl="0">
              <a:lnSpc>
                <a:spcPct val="90000"/>
              </a:lnSpc>
              <a:spcBef>
                <a:spcPts val="0"/>
              </a:spcBef>
              <a:spcAft>
                <a:spcPts val="0"/>
              </a:spcAft>
              <a:buSzPts val="1800"/>
              <a:buChar char="●"/>
            </a:pPr>
            <a:r>
              <a:rPr lang="en-US"/>
              <a:t>Behavior Agreements</a:t>
            </a:r>
            <a:endParaRPr/>
          </a:p>
          <a:p>
            <a:pPr marL="457200" lvl="0" indent="-342900" algn="l" rtl="0">
              <a:lnSpc>
                <a:spcPct val="90000"/>
              </a:lnSpc>
              <a:spcBef>
                <a:spcPts val="0"/>
              </a:spcBef>
              <a:spcAft>
                <a:spcPts val="0"/>
              </a:spcAft>
              <a:buSzPts val="1800"/>
              <a:buChar char="●"/>
            </a:pPr>
            <a:r>
              <a:rPr lang="en-US"/>
              <a:t>Positive Behavior Incentives: KEE Coins</a:t>
            </a:r>
            <a:endParaRPr/>
          </a:p>
          <a:p>
            <a:pPr marL="457200" lvl="0" indent="-342900" algn="l" rtl="0">
              <a:lnSpc>
                <a:spcPct val="90000"/>
              </a:lnSpc>
              <a:spcBef>
                <a:spcPts val="0"/>
              </a:spcBef>
              <a:spcAft>
                <a:spcPts val="0"/>
              </a:spcAft>
              <a:buSzPts val="1800"/>
              <a:buChar char="●"/>
            </a:pPr>
            <a:r>
              <a:rPr lang="en-US"/>
              <a:t>RLC vs ATS</a:t>
            </a:r>
            <a:endParaRPr/>
          </a:p>
        </p:txBody>
      </p:sp>
      <p:pic>
        <p:nvPicPr>
          <p:cNvPr id="219" name="Google Shape;219;p16"/>
          <p:cNvPicPr preferRelativeResize="0"/>
          <p:nvPr/>
        </p:nvPicPr>
        <p:blipFill rotWithShape="1">
          <a:blip r:embed="rId3">
            <a:alphaModFix/>
          </a:blip>
          <a:srcRect/>
          <a:stretch/>
        </p:blipFill>
        <p:spPr>
          <a:xfrm>
            <a:off x="8784450" y="-119375"/>
            <a:ext cx="2793649" cy="6979449"/>
          </a:xfrm>
          <a:prstGeom prst="rect">
            <a:avLst/>
          </a:prstGeom>
          <a:noFill/>
          <a:ln>
            <a:noFill/>
          </a:ln>
        </p:spPr>
      </p:pic>
      <p:pic>
        <p:nvPicPr>
          <p:cNvPr id="220" name="Google Shape;220;p16"/>
          <p:cNvPicPr preferRelativeResize="0"/>
          <p:nvPr/>
        </p:nvPicPr>
        <p:blipFill rotWithShape="1">
          <a:blip r:embed="rId4">
            <a:alphaModFix/>
          </a:blip>
          <a:srcRect/>
          <a:stretch/>
        </p:blipFill>
        <p:spPr>
          <a:xfrm>
            <a:off x="3490198" y="4417125"/>
            <a:ext cx="4434601" cy="22173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g25d8effefa9_0_0"/>
          <p:cNvSpPr/>
          <p:nvPr/>
        </p:nvSpPr>
        <p:spPr>
          <a:xfrm>
            <a:off x="0"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6" name="Google Shape;226;g25d8effefa9_0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400"/>
              <a:buFont typeface="Calibri"/>
              <a:buNone/>
            </a:pPr>
            <a:r>
              <a:rPr lang="en-US" sz="5400"/>
              <a:t>Minor Log + Aspen Referrals</a:t>
            </a:r>
            <a:endParaRPr sz="5400"/>
          </a:p>
        </p:txBody>
      </p:sp>
      <p:sp>
        <p:nvSpPr>
          <p:cNvPr id="227" name="Google Shape;227;g25d8effefa9_0_0"/>
          <p:cNvSpPr/>
          <p:nvPr/>
        </p:nvSpPr>
        <p:spPr>
          <a:xfrm>
            <a:off x="669036" y="1677373"/>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rgbClr val="0B5394"/>
          </a:solidFill>
          <a:ln w="41275" cap="rnd" cmpd="sng">
            <a:solidFill>
              <a:srgbClr val="0B53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8" name="Google Shape;228;g25d8effefa9_0_0"/>
          <p:cNvSpPr txBox="1">
            <a:spLocks noGrp="1"/>
          </p:cNvSpPr>
          <p:nvPr>
            <p:ph type="body" idx="1"/>
          </p:nvPr>
        </p:nvSpPr>
        <p:spPr>
          <a:xfrm>
            <a:off x="838200" y="1929384"/>
            <a:ext cx="10515600" cy="42519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0"/>
              </a:spcBef>
              <a:spcAft>
                <a:spcPts val="0"/>
              </a:spcAft>
              <a:buSzPts val="1800"/>
              <a:buNone/>
            </a:pPr>
            <a:r>
              <a:rPr lang="en-US" sz="2400"/>
              <a:t>Minor Log</a:t>
            </a:r>
            <a:endParaRPr sz="2400"/>
          </a:p>
          <a:p>
            <a:pPr marL="457200" lvl="0" indent="-381000" algn="l" rtl="0">
              <a:lnSpc>
                <a:spcPct val="115000"/>
              </a:lnSpc>
              <a:spcBef>
                <a:spcPts val="0"/>
              </a:spcBef>
              <a:spcAft>
                <a:spcPts val="0"/>
              </a:spcAft>
              <a:buSzPts val="2400"/>
              <a:buChar char="•"/>
            </a:pPr>
            <a:r>
              <a:rPr lang="en-US" sz="2400"/>
              <a:t>Parent receives email notification</a:t>
            </a:r>
            <a:endParaRPr sz="2400"/>
          </a:p>
          <a:p>
            <a:pPr marL="457200" lvl="0" indent="-381000" algn="l" rtl="0">
              <a:lnSpc>
                <a:spcPct val="115000"/>
              </a:lnSpc>
              <a:spcBef>
                <a:spcPts val="0"/>
              </a:spcBef>
              <a:spcAft>
                <a:spcPts val="0"/>
              </a:spcAft>
              <a:buSzPts val="2400"/>
              <a:buChar char="•"/>
            </a:pPr>
            <a:r>
              <a:rPr lang="en-US" sz="2400"/>
              <a:t>Behaviors and interventions are linked to the referring teacher</a:t>
            </a:r>
            <a:endParaRPr sz="2400"/>
          </a:p>
          <a:p>
            <a:pPr marL="457200" lvl="0" indent="-381000" algn="l" rtl="0">
              <a:lnSpc>
                <a:spcPct val="115000"/>
              </a:lnSpc>
              <a:spcBef>
                <a:spcPts val="0"/>
              </a:spcBef>
              <a:spcAft>
                <a:spcPts val="0"/>
              </a:spcAft>
              <a:buSzPts val="2400"/>
              <a:buChar char="•"/>
            </a:pPr>
            <a:r>
              <a:rPr lang="en-US" sz="2400"/>
              <a:t>Resets at the semester</a:t>
            </a:r>
            <a:endParaRPr sz="24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g25d8effefa9_0_7"/>
          <p:cNvSpPr/>
          <p:nvPr/>
        </p:nvSpPr>
        <p:spPr>
          <a:xfrm>
            <a:off x="0"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4" name="Google Shape;234;g25d8effefa9_0_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400"/>
              <a:buFont typeface="Calibri"/>
              <a:buNone/>
            </a:pPr>
            <a:r>
              <a:rPr lang="en-US" sz="5400"/>
              <a:t>Minor Log + Aspen Referrals</a:t>
            </a:r>
            <a:endParaRPr sz="5400"/>
          </a:p>
        </p:txBody>
      </p:sp>
      <p:sp>
        <p:nvSpPr>
          <p:cNvPr id="235" name="Google Shape;235;g25d8effefa9_0_7"/>
          <p:cNvSpPr/>
          <p:nvPr/>
        </p:nvSpPr>
        <p:spPr>
          <a:xfrm>
            <a:off x="669036" y="1677373"/>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rgbClr val="0B5394"/>
          </a:solidFill>
          <a:ln w="41275" cap="rnd" cmpd="sng">
            <a:solidFill>
              <a:srgbClr val="0B53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6" name="Google Shape;236;g25d8effefa9_0_7"/>
          <p:cNvSpPr txBox="1">
            <a:spLocks noGrp="1"/>
          </p:cNvSpPr>
          <p:nvPr>
            <p:ph type="body" idx="1"/>
          </p:nvPr>
        </p:nvSpPr>
        <p:spPr>
          <a:xfrm>
            <a:off x="838200" y="1929384"/>
            <a:ext cx="10515600" cy="4251900"/>
          </a:xfrm>
          <a:prstGeom prst="rect">
            <a:avLst/>
          </a:prstGeom>
          <a:noFill/>
          <a:ln>
            <a:noFill/>
          </a:ln>
        </p:spPr>
        <p:txBody>
          <a:bodyPr spcFirstLastPara="1" wrap="square" lIns="91425" tIns="45700" rIns="91425" bIns="45700" anchor="t" anchorCtr="0">
            <a:normAutofit/>
          </a:bodyPr>
          <a:lstStyle/>
          <a:p>
            <a:pPr marL="457200" lvl="0" indent="-381000" algn="l" rtl="0">
              <a:lnSpc>
                <a:spcPct val="115000"/>
              </a:lnSpc>
              <a:spcBef>
                <a:spcPts val="0"/>
              </a:spcBef>
              <a:spcAft>
                <a:spcPts val="0"/>
              </a:spcAft>
              <a:buSzPts val="2400"/>
              <a:buFont typeface="Calibri"/>
              <a:buAutoNum type="arabicPeriod"/>
            </a:pPr>
            <a:r>
              <a:rPr lang="en-US" sz="2400"/>
              <a:t>Conference with teacher (review expectations)</a:t>
            </a:r>
            <a:endParaRPr sz="2400"/>
          </a:p>
          <a:p>
            <a:pPr marL="457200" lvl="0" indent="-381000" algn="l" rtl="0">
              <a:lnSpc>
                <a:spcPct val="115000"/>
              </a:lnSpc>
              <a:spcBef>
                <a:spcPts val="0"/>
              </a:spcBef>
              <a:spcAft>
                <a:spcPts val="0"/>
              </a:spcAft>
              <a:buSzPts val="2400"/>
              <a:buFont typeface="Calibri"/>
              <a:buAutoNum type="arabicPeriod"/>
            </a:pPr>
            <a:r>
              <a:rPr lang="en-US" sz="2400"/>
              <a:t>Restorative questions with teacher and parent contact (attempt documented)</a:t>
            </a:r>
            <a:endParaRPr sz="2400"/>
          </a:p>
          <a:p>
            <a:pPr marL="457200" lvl="0" indent="-381000" algn="l" rtl="0">
              <a:lnSpc>
                <a:spcPct val="115000"/>
              </a:lnSpc>
              <a:spcBef>
                <a:spcPts val="0"/>
              </a:spcBef>
              <a:spcAft>
                <a:spcPts val="0"/>
              </a:spcAft>
              <a:buSzPts val="2400"/>
              <a:buFont typeface="Calibri"/>
              <a:buAutoNum type="arabicPeriod"/>
            </a:pPr>
            <a:r>
              <a:rPr lang="en-US" sz="2400"/>
              <a:t>Refer to restorative team to complete a restorative/reflection sheet, teacher contact parent (attempt documented)</a:t>
            </a:r>
            <a:endParaRPr sz="2400"/>
          </a:p>
          <a:p>
            <a:pPr marL="457200" lvl="0" indent="-381000" algn="l" rtl="0">
              <a:lnSpc>
                <a:spcPct val="115000"/>
              </a:lnSpc>
              <a:spcBef>
                <a:spcPts val="0"/>
              </a:spcBef>
              <a:spcAft>
                <a:spcPts val="0"/>
              </a:spcAft>
              <a:buSzPts val="2400"/>
              <a:buFont typeface="Calibri"/>
              <a:buAutoNum type="arabicPeriod"/>
            </a:pPr>
            <a:r>
              <a:rPr lang="en-US" sz="2400"/>
              <a:t>Refer to restorative team, student completes behavior think sheet and develops action plan with restorative team, share action plan with teacher and grade level administrator</a:t>
            </a:r>
            <a:endParaRPr sz="2400"/>
          </a:p>
          <a:p>
            <a:pPr marL="457200" lvl="0" indent="-381000" algn="l" rtl="0">
              <a:lnSpc>
                <a:spcPct val="115000"/>
              </a:lnSpc>
              <a:spcBef>
                <a:spcPts val="0"/>
              </a:spcBef>
              <a:spcAft>
                <a:spcPts val="0"/>
              </a:spcAft>
              <a:buSzPts val="2400"/>
              <a:buFont typeface="Calibri"/>
              <a:buAutoNum type="arabicPeriod"/>
            </a:pPr>
            <a:r>
              <a:rPr lang="en-US" sz="2400"/>
              <a:t>Aspen referral</a:t>
            </a:r>
            <a:endParaRPr sz="24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g25d8effefa9_0_14"/>
          <p:cNvSpPr/>
          <p:nvPr/>
        </p:nvSpPr>
        <p:spPr>
          <a:xfrm>
            <a:off x="0"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 name="Google Shape;94;g25d8effefa9_0_1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400"/>
              <a:buFont typeface="Calibri"/>
              <a:buNone/>
            </a:pPr>
            <a:r>
              <a:rPr lang="en-US" sz="5400"/>
              <a:t>Executive Principal</a:t>
            </a:r>
            <a:endParaRPr/>
          </a:p>
        </p:txBody>
      </p:sp>
      <p:sp>
        <p:nvSpPr>
          <p:cNvPr id="95" name="Google Shape;95;g25d8effefa9_0_14"/>
          <p:cNvSpPr/>
          <p:nvPr/>
        </p:nvSpPr>
        <p:spPr>
          <a:xfrm>
            <a:off x="669036" y="1677373"/>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rgbClr val="0B5394"/>
          </a:solidFill>
          <a:ln w="41275" cap="rnd" cmpd="sng">
            <a:solidFill>
              <a:srgbClr val="0B53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 name="Google Shape;96;g25d8effefa9_0_14"/>
          <p:cNvSpPr txBox="1">
            <a:spLocks noGrp="1"/>
          </p:cNvSpPr>
          <p:nvPr>
            <p:ph type="body" idx="1"/>
          </p:nvPr>
        </p:nvSpPr>
        <p:spPr>
          <a:xfrm>
            <a:off x="838200" y="1929384"/>
            <a:ext cx="10515600" cy="4251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200" b="1">
                <a:latin typeface="Calibri"/>
                <a:ea typeface="Calibri"/>
                <a:cs typeface="Calibri"/>
                <a:sym typeface="Calibri"/>
              </a:rPr>
              <a:t>Mr. Norris	</a:t>
            </a:r>
            <a:endParaRPr/>
          </a:p>
          <a:p>
            <a:pPr marL="0" lvl="0" indent="0" algn="l" rtl="0">
              <a:lnSpc>
                <a:spcPct val="90000"/>
              </a:lnSpc>
              <a:spcBef>
                <a:spcPts val="1000"/>
              </a:spcBef>
              <a:spcAft>
                <a:spcPts val="0"/>
              </a:spcAft>
              <a:buClr>
                <a:schemeClr val="dk1"/>
              </a:buClr>
              <a:buSzPts val="3200"/>
              <a:buNone/>
            </a:pPr>
            <a:endParaRPr/>
          </a:p>
          <a:p>
            <a:pPr marL="0" lvl="0" indent="0" algn="l" rtl="0">
              <a:lnSpc>
                <a:spcPct val="90000"/>
              </a:lnSpc>
              <a:spcBef>
                <a:spcPts val="1000"/>
              </a:spcBef>
              <a:spcAft>
                <a:spcPts val="0"/>
              </a:spcAft>
              <a:buClr>
                <a:schemeClr val="dk1"/>
              </a:buClr>
              <a:buSzPts val="3200"/>
              <a:buNone/>
            </a:pPr>
            <a:r>
              <a:rPr lang="en-US" u="sng">
                <a:solidFill>
                  <a:schemeClr val="hlink"/>
                </a:solidFill>
                <a:hlinkClick r:id="rId3"/>
              </a:rPr>
              <a:t>anthony.norris@knoxschools.org</a:t>
            </a:r>
            <a:endParaRPr/>
          </a:p>
          <a:p>
            <a:pPr marL="0" lvl="0" indent="0" algn="l" rtl="0">
              <a:lnSpc>
                <a:spcPct val="90000"/>
              </a:lnSpc>
              <a:spcBef>
                <a:spcPts val="1000"/>
              </a:spcBef>
              <a:spcAft>
                <a:spcPts val="0"/>
              </a:spcAft>
              <a:buClr>
                <a:schemeClr val="dk1"/>
              </a:buClr>
              <a:buSzPts val="3200"/>
              <a:buNone/>
            </a:pPr>
            <a:endParaRPr/>
          </a:p>
        </p:txBody>
      </p:sp>
      <p:pic>
        <p:nvPicPr>
          <p:cNvPr id="97" name="Google Shape;97;g25d8effefa9_0_14"/>
          <p:cNvPicPr preferRelativeResize="0"/>
          <p:nvPr/>
        </p:nvPicPr>
        <p:blipFill rotWithShape="1">
          <a:blip r:embed="rId4">
            <a:alphaModFix/>
          </a:blip>
          <a:srcRect t="9990" r="15782" b="43586"/>
          <a:stretch/>
        </p:blipFill>
        <p:spPr>
          <a:xfrm>
            <a:off x="8382375" y="2275225"/>
            <a:ext cx="2794350" cy="33323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g25a7ffa9c25_0_36"/>
          <p:cNvSpPr/>
          <p:nvPr/>
        </p:nvSpPr>
        <p:spPr>
          <a:xfrm>
            <a:off x="0"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2" name="Google Shape;242;g25a7ffa9c25_0_3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400"/>
              <a:buFont typeface="Calibri"/>
              <a:buNone/>
            </a:pPr>
            <a:r>
              <a:rPr lang="en-US" sz="5400"/>
              <a:t>Dress Code</a:t>
            </a:r>
            <a:endParaRPr sz="5400"/>
          </a:p>
        </p:txBody>
      </p:sp>
      <p:sp>
        <p:nvSpPr>
          <p:cNvPr id="243" name="Google Shape;243;g25a7ffa9c25_0_36"/>
          <p:cNvSpPr/>
          <p:nvPr/>
        </p:nvSpPr>
        <p:spPr>
          <a:xfrm>
            <a:off x="669036" y="1677373"/>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rgbClr val="0B5394"/>
          </a:solidFill>
          <a:ln w="41275" cap="rnd" cmpd="sng">
            <a:solidFill>
              <a:srgbClr val="0B53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4" name="Google Shape;244;g25a7ffa9c25_0_36"/>
          <p:cNvSpPr txBox="1">
            <a:spLocks noGrp="1"/>
          </p:cNvSpPr>
          <p:nvPr>
            <p:ph type="body" idx="1"/>
          </p:nvPr>
        </p:nvSpPr>
        <p:spPr>
          <a:xfrm>
            <a:off x="838200" y="1929384"/>
            <a:ext cx="10515600" cy="42519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SzPts val="1800"/>
              <a:buNone/>
            </a:pPr>
            <a:r>
              <a:rPr lang="en-US" sz="2400"/>
              <a:t>The following clothing items are not permitted to be worn in the building:</a:t>
            </a:r>
            <a:endParaRPr sz="2400"/>
          </a:p>
          <a:p>
            <a:pPr marL="457200" lvl="0" indent="-381000" algn="l" rtl="0">
              <a:lnSpc>
                <a:spcPct val="90000"/>
              </a:lnSpc>
              <a:spcBef>
                <a:spcPts val="1000"/>
              </a:spcBef>
              <a:spcAft>
                <a:spcPts val="0"/>
              </a:spcAft>
              <a:buSzPts val="2400"/>
              <a:buChar char="●"/>
            </a:pPr>
            <a:r>
              <a:rPr lang="en-US" sz="2400"/>
              <a:t>Hats</a:t>
            </a:r>
            <a:endParaRPr sz="2400"/>
          </a:p>
          <a:p>
            <a:pPr marL="457200" lvl="0" indent="-381000" algn="l" rtl="0">
              <a:lnSpc>
                <a:spcPct val="90000"/>
              </a:lnSpc>
              <a:spcBef>
                <a:spcPts val="0"/>
              </a:spcBef>
              <a:spcAft>
                <a:spcPts val="0"/>
              </a:spcAft>
              <a:buSzPts val="2400"/>
              <a:buChar char="●"/>
            </a:pPr>
            <a:r>
              <a:rPr lang="en-US" sz="2400"/>
              <a:t>Hoods</a:t>
            </a:r>
            <a:endParaRPr sz="2400"/>
          </a:p>
          <a:p>
            <a:pPr marL="457200" lvl="0" indent="-381000" algn="l" rtl="0">
              <a:lnSpc>
                <a:spcPct val="90000"/>
              </a:lnSpc>
              <a:spcBef>
                <a:spcPts val="0"/>
              </a:spcBef>
              <a:spcAft>
                <a:spcPts val="0"/>
              </a:spcAft>
              <a:buSzPts val="2400"/>
              <a:buChar char="●"/>
            </a:pPr>
            <a:r>
              <a:rPr lang="en-US" sz="2400"/>
              <a:t>Toboggans</a:t>
            </a:r>
            <a:endParaRPr sz="2400"/>
          </a:p>
          <a:p>
            <a:pPr marL="457200" lvl="0" indent="-381000" algn="l" rtl="0">
              <a:lnSpc>
                <a:spcPct val="90000"/>
              </a:lnSpc>
              <a:spcBef>
                <a:spcPts val="0"/>
              </a:spcBef>
              <a:spcAft>
                <a:spcPts val="0"/>
              </a:spcAft>
              <a:buSzPts val="2400"/>
              <a:buChar char="●"/>
            </a:pPr>
            <a:r>
              <a:rPr lang="en-US" sz="2400"/>
              <a:t>Head coverings</a:t>
            </a:r>
            <a:endParaRPr sz="2400"/>
          </a:p>
          <a:p>
            <a:pPr marL="0" lvl="0" indent="0" algn="l" rtl="0">
              <a:lnSpc>
                <a:spcPct val="90000"/>
              </a:lnSpc>
              <a:spcBef>
                <a:spcPts val="0"/>
              </a:spcBef>
              <a:spcAft>
                <a:spcPts val="0"/>
              </a:spcAft>
              <a:buSzPts val="1800"/>
              <a:buNone/>
            </a:pPr>
            <a:endParaRPr sz="2400"/>
          </a:p>
          <a:p>
            <a:pPr marL="0" lvl="0" indent="0" algn="l" rtl="0">
              <a:lnSpc>
                <a:spcPct val="90000"/>
              </a:lnSpc>
              <a:spcBef>
                <a:spcPts val="0"/>
              </a:spcBef>
              <a:spcAft>
                <a:spcPts val="0"/>
              </a:spcAft>
              <a:buSzPts val="1800"/>
              <a:buNone/>
            </a:pPr>
            <a:r>
              <a:rPr lang="en-US" sz="2400" i="1"/>
              <a:t>Additionally:</a:t>
            </a:r>
            <a:endParaRPr sz="2400" i="1"/>
          </a:p>
          <a:p>
            <a:pPr marL="457200" lvl="0" indent="-381000" algn="l" rtl="0">
              <a:lnSpc>
                <a:spcPct val="90000"/>
              </a:lnSpc>
              <a:spcBef>
                <a:spcPts val="1000"/>
              </a:spcBef>
              <a:spcAft>
                <a:spcPts val="0"/>
              </a:spcAft>
              <a:buSzPts val="2400"/>
              <a:buChar char="●"/>
            </a:pPr>
            <a:r>
              <a:rPr lang="en-US" sz="2400"/>
              <a:t>Skirts, dresses and shorts must reach mid-thigh length</a:t>
            </a:r>
            <a:endParaRPr sz="2400"/>
          </a:p>
          <a:p>
            <a:pPr marL="457200" lvl="0" indent="-381000" algn="l" rtl="0">
              <a:lnSpc>
                <a:spcPct val="90000"/>
              </a:lnSpc>
              <a:spcBef>
                <a:spcPts val="0"/>
              </a:spcBef>
              <a:spcAft>
                <a:spcPts val="0"/>
              </a:spcAft>
              <a:buSzPts val="2400"/>
              <a:buChar char="●"/>
            </a:pPr>
            <a:r>
              <a:rPr lang="en-US" sz="2400"/>
              <a:t>Shirts and tops must cover the midriff</a:t>
            </a:r>
            <a:endParaRPr sz="2400"/>
          </a:p>
          <a:p>
            <a:pPr marL="457200" lvl="0" indent="-381000" algn="l" rtl="0">
              <a:lnSpc>
                <a:spcPct val="90000"/>
              </a:lnSpc>
              <a:spcBef>
                <a:spcPts val="0"/>
              </a:spcBef>
              <a:spcAft>
                <a:spcPts val="0"/>
              </a:spcAft>
              <a:buSzPts val="2400"/>
              <a:buChar char="●"/>
            </a:pPr>
            <a:r>
              <a:rPr lang="en-US" sz="2400"/>
              <a:t>Students are not permitted to bring items to school that may be disruptive to the learning environment: blankets, speakers, toys, stuffed animals, etc.</a:t>
            </a:r>
            <a:endParaRPr sz="2400"/>
          </a:p>
          <a:p>
            <a:pPr marL="457200" lvl="0" indent="-381000" algn="l" rtl="0">
              <a:lnSpc>
                <a:spcPct val="90000"/>
              </a:lnSpc>
              <a:spcBef>
                <a:spcPts val="0"/>
              </a:spcBef>
              <a:spcAft>
                <a:spcPts val="0"/>
              </a:spcAft>
              <a:buSzPts val="2400"/>
              <a:buChar char="●"/>
            </a:pPr>
            <a:r>
              <a:rPr lang="en-US" sz="2400"/>
              <a:t>Each 6th grader will have a locker - backpacks will not travel between classes</a:t>
            </a:r>
            <a:endParaRPr sz="24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25a7ffa9c25_0_13"/>
          <p:cNvSpPr/>
          <p:nvPr/>
        </p:nvSpPr>
        <p:spPr>
          <a:xfrm>
            <a:off x="0"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0" name="Google Shape;250;g25a7ffa9c25_0_1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400"/>
              <a:buFont typeface="Calibri"/>
              <a:buNone/>
            </a:pPr>
            <a:r>
              <a:rPr lang="en-US" sz="5400"/>
              <a:t>Cell Phones</a:t>
            </a:r>
            <a:endParaRPr sz="5400"/>
          </a:p>
        </p:txBody>
      </p:sp>
      <p:sp>
        <p:nvSpPr>
          <p:cNvPr id="251" name="Google Shape;251;g25a7ffa9c25_0_13"/>
          <p:cNvSpPr/>
          <p:nvPr/>
        </p:nvSpPr>
        <p:spPr>
          <a:xfrm>
            <a:off x="669036" y="1677373"/>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rgbClr val="0B5394"/>
          </a:solidFill>
          <a:ln w="41275" cap="rnd" cmpd="sng">
            <a:solidFill>
              <a:srgbClr val="0B53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2" name="Google Shape;252;g25a7ffa9c25_0_13"/>
          <p:cNvSpPr txBox="1">
            <a:spLocks noGrp="1"/>
          </p:cNvSpPr>
          <p:nvPr>
            <p:ph type="body" idx="1"/>
          </p:nvPr>
        </p:nvSpPr>
        <p:spPr>
          <a:xfrm>
            <a:off x="838200" y="1929384"/>
            <a:ext cx="10515600" cy="4251900"/>
          </a:xfrm>
          <a:prstGeom prst="rect">
            <a:avLst/>
          </a:prstGeom>
          <a:noFill/>
          <a:ln>
            <a:noFill/>
          </a:ln>
        </p:spPr>
        <p:txBody>
          <a:bodyPr spcFirstLastPara="1" wrap="square" lIns="91425" tIns="45700" rIns="91425" bIns="45700" anchor="t" anchorCtr="0">
            <a:normAutofit lnSpcReduction="10000"/>
          </a:bodyPr>
          <a:lstStyle/>
          <a:p>
            <a:pPr marL="457200" lvl="0" indent="-381000" algn="l" rtl="0">
              <a:lnSpc>
                <a:spcPct val="90000"/>
              </a:lnSpc>
              <a:spcBef>
                <a:spcPts val="0"/>
              </a:spcBef>
              <a:spcAft>
                <a:spcPts val="0"/>
              </a:spcAft>
              <a:buSzPts val="2400"/>
              <a:buChar char="●"/>
            </a:pPr>
            <a:r>
              <a:rPr lang="en-US" sz="2400"/>
              <a:t>SDMS Cell Phone Policy</a:t>
            </a:r>
            <a:endParaRPr sz="2400"/>
          </a:p>
          <a:p>
            <a:pPr marL="914400" lvl="1" indent="-381000" algn="l" rtl="0">
              <a:lnSpc>
                <a:spcPct val="90000"/>
              </a:lnSpc>
              <a:spcBef>
                <a:spcPts val="0"/>
              </a:spcBef>
              <a:spcAft>
                <a:spcPts val="0"/>
              </a:spcAft>
              <a:buSzPts val="2400"/>
              <a:buChar char="○"/>
            </a:pPr>
            <a:r>
              <a:rPr lang="en-US" i="1"/>
              <a:t>C</a:t>
            </a:r>
            <a:r>
              <a:rPr lang="en-US" sz="2400" i="1"/>
              <a:t>ell phone</a:t>
            </a:r>
            <a:r>
              <a:rPr lang="en-US" i="1"/>
              <a:t> (and accessories) is</a:t>
            </a:r>
            <a:r>
              <a:rPr lang="en-US" sz="2400" i="1"/>
              <a:t> put away </a:t>
            </a:r>
            <a:r>
              <a:rPr lang="en-US" i="1"/>
              <a:t>so that it is not distracting to the learning of you or others.</a:t>
            </a:r>
            <a:endParaRPr sz="2400" i="1"/>
          </a:p>
          <a:p>
            <a:pPr marL="457200" lvl="0" indent="-381000" algn="l" rtl="0">
              <a:lnSpc>
                <a:spcPct val="90000"/>
              </a:lnSpc>
              <a:spcBef>
                <a:spcPts val="0"/>
              </a:spcBef>
              <a:spcAft>
                <a:spcPts val="0"/>
              </a:spcAft>
              <a:buSzPts val="2400"/>
              <a:buChar char="●"/>
            </a:pPr>
            <a:r>
              <a:rPr lang="en-US" sz="2400" b="1"/>
              <a:t>We want the culture of South-Doyle to shine through.</a:t>
            </a:r>
            <a:r>
              <a:rPr lang="en-US" sz="2400"/>
              <a:t> Social media often glorifies apathy, mistreatment of others, violence, and disruptive behavior.</a:t>
            </a:r>
            <a:endParaRPr sz="2400"/>
          </a:p>
          <a:p>
            <a:pPr marL="0" lvl="0" indent="0" algn="l" rtl="0">
              <a:lnSpc>
                <a:spcPct val="90000"/>
              </a:lnSpc>
              <a:spcBef>
                <a:spcPts val="0"/>
              </a:spcBef>
              <a:spcAft>
                <a:spcPts val="0"/>
              </a:spcAft>
              <a:buSzPts val="1800"/>
              <a:buNone/>
            </a:pPr>
            <a:endParaRPr sz="2400"/>
          </a:p>
          <a:p>
            <a:pPr marL="457200" lvl="0" indent="-381000" algn="l" rtl="0">
              <a:lnSpc>
                <a:spcPct val="90000"/>
              </a:lnSpc>
              <a:spcBef>
                <a:spcPts val="0"/>
              </a:spcBef>
              <a:spcAft>
                <a:spcPts val="0"/>
              </a:spcAft>
              <a:buSzPts val="2400"/>
              <a:buChar char="●"/>
            </a:pPr>
            <a:r>
              <a:rPr lang="en-US" sz="2400"/>
              <a:t>Knox County Board Policy</a:t>
            </a:r>
            <a:endParaRPr sz="2400"/>
          </a:p>
          <a:p>
            <a:pPr marL="914400" lvl="1" indent="-381000" algn="l" rtl="0">
              <a:lnSpc>
                <a:spcPct val="90000"/>
              </a:lnSpc>
              <a:spcBef>
                <a:spcPts val="0"/>
              </a:spcBef>
              <a:spcAft>
                <a:spcPts val="0"/>
              </a:spcAft>
              <a:buSzPts val="2400"/>
              <a:buChar char="○"/>
            </a:pPr>
            <a:r>
              <a:rPr lang="en-US" i="1"/>
              <a:t>Students may possess PCDs while on school property. The devices may be used before or after school. At all other times the PCD must be in the off mode.</a:t>
            </a:r>
            <a:endParaRPr i="1"/>
          </a:p>
          <a:p>
            <a:pPr marL="914400" lvl="1" indent="-342900" algn="l" rtl="0">
              <a:lnSpc>
                <a:spcPct val="90000"/>
              </a:lnSpc>
              <a:spcBef>
                <a:spcPts val="0"/>
              </a:spcBef>
              <a:spcAft>
                <a:spcPts val="0"/>
              </a:spcAft>
              <a:buSzPts val="1800"/>
              <a:buChar char="○"/>
            </a:pPr>
            <a:r>
              <a:rPr lang="en-US" i="1"/>
              <a:t>A PCD used outside of these parameters result in confiscation of the PCD until it can be released directly to the parent or guardian.</a:t>
            </a:r>
            <a:endParaRPr i="1"/>
          </a:p>
          <a:p>
            <a:pPr marL="914400" lvl="1" indent="-342900" algn="l" rtl="0">
              <a:lnSpc>
                <a:spcPct val="90000"/>
              </a:lnSpc>
              <a:spcBef>
                <a:spcPts val="0"/>
              </a:spcBef>
              <a:spcAft>
                <a:spcPts val="0"/>
              </a:spcAft>
              <a:buSzPts val="1800"/>
              <a:buChar char="○"/>
            </a:pPr>
            <a:r>
              <a:rPr lang="en-US" i="1"/>
              <a:t>Continued violation of this policy may result in loss of PCD privileges.</a:t>
            </a:r>
            <a:endParaRPr i="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g25b6632f251_0_0"/>
          <p:cNvSpPr/>
          <p:nvPr/>
        </p:nvSpPr>
        <p:spPr>
          <a:xfrm>
            <a:off x="0"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8" name="Google Shape;258;g25b6632f251_0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400"/>
              <a:buFont typeface="Calibri"/>
              <a:buNone/>
            </a:pPr>
            <a:r>
              <a:rPr lang="en-US" sz="5400"/>
              <a:t>Student Chromebooks</a:t>
            </a:r>
            <a:endParaRPr sz="5400"/>
          </a:p>
        </p:txBody>
      </p:sp>
      <p:sp>
        <p:nvSpPr>
          <p:cNvPr id="259" name="Google Shape;259;g25b6632f251_0_0"/>
          <p:cNvSpPr/>
          <p:nvPr/>
        </p:nvSpPr>
        <p:spPr>
          <a:xfrm>
            <a:off x="669036" y="1677373"/>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rgbClr val="0B5394"/>
          </a:solidFill>
          <a:ln w="41275" cap="rnd" cmpd="sng">
            <a:solidFill>
              <a:srgbClr val="0B53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0" name="Google Shape;260;g25b6632f251_0_0"/>
          <p:cNvSpPr txBox="1">
            <a:spLocks noGrp="1"/>
          </p:cNvSpPr>
          <p:nvPr>
            <p:ph type="body" idx="1"/>
          </p:nvPr>
        </p:nvSpPr>
        <p:spPr>
          <a:xfrm>
            <a:off x="838200" y="1929384"/>
            <a:ext cx="10515600" cy="4251900"/>
          </a:xfrm>
          <a:prstGeom prst="rect">
            <a:avLst/>
          </a:prstGeom>
          <a:noFill/>
          <a:ln>
            <a:noFill/>
          </a:ln>
        </p:spPr>
        <p:txBody>
          <a:bodyPr spcFirstLastPara="1" wrap="square" lIns="91425" tIns="45700" rIns="91425" bIns="45700" anchor="t" anchorCtr="0">
            <a:normAutofit/>
          </a:bodyPr>
          <a:lstStyle/>
          <a:p>
            <a:pPr marL="457200" lvl="0" indent="-381000" algn="l" rtl="0">
              <a:lnSpc>
                <a:spcPct val="90000"/>
              </a:lnSpc>
              <a:spcBef>
                <a:spcPts val="0"/>
              </a:spcBef>
              <a:spcAft>
                <a:spcPts val="0"/>
              </a:spcAft>
              <a:buSzPts val="2400"/>
              <a:buChar char="●"/>
            </a:pPr>
            <a:r>
              <a:rPr lang="en-US" sz="2400"/>
              <a:t>Student Insurance/Device Protection			$20 per child</a:t>
            </a:r>
            <a:endParaRPr sz="2400"/>
          </a:p>
          <a:p>
            <a:pPr marL="457200" lvl="0" indent="-381000" algn="l" rtl="0">
              <a:lnSpc>
                <a:spcPct val="115000"/>
              </a:lnSpc>
              <a:spcBef>
                <a:spcPts val="0"/>
              </a:spcBef>
              <a:spcAft>
                <a:spcPts val="0"/>
              </a:spcAft>
              <a:buClr>
                <a:srgbClr val="191919"/>
              </a:buClr>
              <a:buSzPts val="2400"/>
              <a:buFont typeface="Calibri"/>
              <a:buChar char="●"/>
            </a:pPr>
            <a:r>
              <a:rPr lang="en-US" sz="2400">
                <a:solidFill>
                  <a:srgbClr val="191919"/>
                </a:solidFill>
              </a:rPr>
              <a:t>Students who do </a:t>
            </a:r>
            <a:r>
              <a:rPr lang="en-US" sz="2400" i="1">
                <a:solidFill>
                  <a:srgbClr val="191919"/>
                </a:solidFill>
              </a:rPr>
              <a:t>not</a:t>
            </a:r>
            <a:r>
              <a:rPr lang="en-US" sz="2400">
                <a:solidFill>
                  <a:srgbClr val="191919"/>
                </a:solidFill>
              </a:rPr>
              <a:t> purchase insurance will be day users.</a:t>
            </a:r>
            <a:endParaRPr sz="2400">
              <a:solidFill>
                <a:srgbClr val="191919"/>
              </a:solidFill>
            </a:endParaRPr>
          </a:p>
          <a:p>
            <a:pPr marL="457200" lvl="0" indent="-381000" algn="l" rtl="0">
              <a:lnSpc>
                <a:spcPct val="115000"/>
              </a:lnSpc>
              <a:spcBef>
                <a:spcPts val="0"/>
              </a:spcBef>
              <a:spcAft>
                <a:spcPts val="0"/>
              </a:spcAft>
              <a:buClr>
                <a:srgbClr val="191919"/>
              </a:buClr>
              <a:buSzPts val="2400"/>
              <a:buFont typeface="Calibri"/>
              <a:buChar char="●"/>
            </a:pPr>
            <a:r>
              <a:rPr lang="en-US" sz="2400">
                <a:solidFill>
                  <a:srgbClr val="191919"/>
                </a:solidFill>
              </a:rPr>
              <a:t>If a student is frequently coming to school without a laptop or it is uncharged,  he/she may be made a day user as well.</a:t>
            </a:r>
            <a:endParaRPr sz="2400"/>
          </a:p>
          <a:p>
            <a:pPr marL="457200" lvl="0" indent="-381000" algn="l" rtl="0">
              <a:lnSpc>
                <a:spcPct val="115000"/>
              </a:lnSpc>
              <a:spcBef>
                <a:spcPts val="0"/>
              </a:spcBef>
              <a:spcAft>
                <a:spcPts val="0"/>
              </a:spcAft>
              <a:buSzPts val="2400"/>
              <a:buChar char="●"/>
            </a:pPr>
            <a:r>
              <a:rPr lang="en-US" sz="2400" b="1"/>
              <a:t>Technology Device Agreement</a:t>
            </a:r>
            <a:r>
              <a:rPr lang="en-US" sz="2400"/>
              <a:t> paper form available in the cafeteria tonight!</a:t>
            </a:r>
            <a:endParaRPr sz="2400"/>
          </a:p>
          <a:p>
            <a:pPr marL="457200" lvl="0" indent="-381000" algn="l" rtl="0">
              <a:lnSpc>
                <a:spcPct val="115000"/>
              </a:lnSpc>
              <a:spcBef>
                <a:spcPts val="0"/>
              </a:spcBef>
              <a:spcAft>
                <a:spcPts val="0"/>
              </a:spcAft>
              <a:buSzPts val="2400"/>
              <a:buChar char="●"/>
            </a:pPr>
            <a:r>
              <a:rPr lang="en-US" sz="2400" b="1"/>
              <a:t>Student Device Protection Plan/Insurance</a:t>
            </a:r>
            <a:r>
              <a:rPr lang="en-US" sz="2400"/>
              <a:t>: Scan here to access School Cash Online and purchase </a:t>
            </a:r>
            <a:endParaRPr sz="2400"/>
          </a:p>
        </p:txBody>
      </p:sp>
      <p:pic>
        <p:nvPicPr>
          <p:cNvPr id="261" name="Google Shape;261;g25b6632f251_0_0"/>
          <p:cNvPicPr preferRelativeResize="0"/>
          <p:nvPr/>
        </p:nvPicPr>
        <p:blipFill rotWithShape="1">
          <a:blip r:embed="rId3">
            <a:alphaModFix/>
          </a:blip>
          <a:srcRect/>
          <a:stretch/>
        </p:blipFill>
        <p:spPr>
          <a:xfrm>
            <a:off x="8867525" y="4603900"/>
            <a:ext cx="1894475" cy="1894475"/>
          </a:xfrm>
          <a:prstGeom prst="rect">
            <a:avLst/>
          </a:prstGeom>
          <a:noFill/>
          <a:ln>
            <a:noFill/>
          </a:ln>
        </p:spPr>
      </p:pic>
      <p:sp>
        <p:nvSpPr>
          <p:cNvPr id="262" name="Google Shape;262;g25b6632f251_0_0"/>
          <p:cNvSpPr txBox="1"/>
          <p:nvPr/>
        </p:nvSpPr>
        <p:spPr>
          <a:xfrm>
            <a:off x="8628600" y="4439325"/>
            <a:ext cx="25092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17"/>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8" name="Google Shape;268;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400"/>
              <a:buFont typeface="Calibri"/>
              <a:buNone/>
            </a:pPr>
            <a:r>
              <a:rPr lang="en-US" sz="5400"/>
              <a:t>Parents: Help Us</a:t>
            </a:r>
            <a:endParaRPr sz="5400"/>
          </a:p>
        </p:txBody>
      </p:sp>
      <p:sp>
        <p:nvSpPr>
          <p:cNvPr id="269" name="Google Shape;269;p17"/>
          <p:cNvSpPr/>
          <p:nvPr/>
        </p:nvSpPr>
        <p:spPr>
          <a:xfrm>
            <a:off x="669036" y="1677373"/>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rgbClr val="0B5394"/>
          </a:solidFill>
          <a:ln w="41275" cap="rnd" cmpd="sng">
            <a:solidFill>
              <a:srgbClr val="0B53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0" name="Google Shape;270;p17"/>
          <p:cNvSpPr txBox="1">
            <a:spLocks noGrp="1"/>
          </p:cNvSpPr>
          <p:nvPr>
            <p:ph type="body" idx="1"/>
          </p:nvPr>
        </p:nvSpPr>
        <p:spPr>
          <a:xfrm>
            <a:off x="838200" y="1929384"/>
            <a:ext cx="10515600" cy="4251960"/>
          </a:xfrm>
          <a:prstGeom prst="rect">
            <a:avLst/>
          </a:prstGeom>
          <a:noFill/>
          <a:ln>
            <a:noFill/>
          </a:ln>
        </p:spPr>
        <p:txBody>
          <a:bodyPr spcFirstLastPara="1" wrap="square" lIns="91425" tIns="45700" rIns="91425" bIns="45700" anchor="t" anchorCtr="0">
            <a:normAutofit/>
          </a:bodyPr>
          <a:lstStyle/>
          <a:p>
            <a:pPr marL="457200" lvl="0" indent="-381000" algn="l" rtl="0">
              <a:lnSpc>
                <a:spcPct val="90000"/>
              </a:lnSpc>
              <a:spcBef>
                <a:spcPts val="0"/>
              </a:spcBef>
              <a:spcAft>
                <a:spcPts val="0"/>
              </a:spcAft>
              <a:buSzPts val="2400"/>
              <a:buChar char="●"/>
            </a:pPr>
            <a:r>
              <a:rPr lang="en-US" sz="2400"/>
              <a:t>Please make sure your child gets adequate sleep</a:t>
            </a:r>
            <a:endParaRPr sz="2400"/>
          </a:p>
          <a:p>
            <a:pPr marL="914400" lvl="1" indent="-381000" algn="l" rtl="0">
              <a:lnSpc>
                <a:spcPct val="90000"/>
              </a:lnSpc>
              <a:spcBef>
                <a:spcPts val="0"/>
              </a:spcBef>
              <a:spcAft>
                <a:spcPts val="0"/>
              </a:spcAft>
              <a:buSzPts val="2400"/>
              <a:buChar char="○"/>
            </a:pPr>
            <a:r>
              <a:rPr lang="en-US"/>
              <a:t>Energy drinks are not a solution</a:t>
            </a:r>
            <a:endParaRPr/>
          </a:p>
          <a:p>
            <a:pPr marL="914400" lvl="1" indent="-381000" algn="l" rtl="0">
              <a:lnSpc>
                <a:spcPct val="90000"/>
              </a:lnSpc>
              <a:spcBef>
                <a:spcPts val="0"/>
              </a:spcBef>
              <a:spcAft>
                <a:spcPts val="0"/>
              </a:spcAft>
              <a:buSzPts val="2400"/>
              <a:buChar char="○"/>
            </a:pPr>
            <a:r>
              <a:rPr lang="en-US"/>
              <a:t>What students eat in the morning has significant impact on their day</a:t>
            </a:r>
            <a:endParaRPr/>
          </a:p>
          <a:p>
            <a:pPr marL="457200" lvl="0" indent="-381000" algn="l" rtl="0">
              <a:lnSpc>
                <a:spcPct val="90000"/>
              </a:lnSpc>
              <a:spcBef>
                <a:spcPts val="0"/>
              </a:spcBef>
              <a:spcAft>
                <a:spcPts val="0"/>
              </a:spcAft>
              <a:buSzPts val="2400"/>
              <a:buChar char="●"/>
            </a:pPr>
            <a:r>
              <a:rPr lang="en-US" sz="2400"/>
              <a:t>Please do not text your child and expect a response during classes</a:t>
            </a:r>
            <a:endParaRPr sz="2400"/>
          </a:p>
          <a:p>
            <a:pPr marL="457200" lvl="0" indent="-381000" algn="l" rtl="0">
              <a:lnSpc>
                <a:spcPct val="90000"/>
              </a:lnSpc>
              <a:spcBef>
                <a:spcPts val="0"/>
              </a:spcBef>
              <a:spcAft>
                <a:spcPts val="0"/>
              </a:spcAft>
              <a:buSzPts val="2400"/>
              <a:buChar char="●"/>
            </a:pPr>
            <a:r>
              <a:rPr lang="en-US" sz="2400"/>
              <a:t>Attendance is </a:t>
            </a:r>
            <a:r>
              <a:rPr lang="en-US" sz="2400" b="1"/>
              <a:t>critical.</a:t>
            </a:r>
            <a:endParaRPr sz="2400" b="1"/>
          </a:p>
          <a:p>
            <a:pPr marL="457200" lvl="0" indent="0" algn="l" rtl="0">
              <a:lnSpc>
                <a:spcPct val="90000"/>
              </a:lnSpc>
              <a:spcBef>
                <a:spcPts val="0"/>
              </a:spcBef>
              <a:spcAft>
                <a:spcPts val="0"/>
              </a:spcAft>
              <a:buSzPts val="1800"/>
              <a:buNone/>
            </a:pPr>
            <a:endParaRPr sz="2400"/>
          </a:p>
          <a:p>
            <a:pPr marL="457200" lvl="0" indent="-381000" algn="l" rtl="0">
              <a:lnSpc>
                <a:spcPct val="90000"/>
              </a:lnSpc>
              <a:spcBef>
                <a:spcPts val="0"/>
              </a:spcBef>
              <a:spcAft>
                <a:spcPts val="0"/>
              </a:spcAft>
              <a:buSzPts val="2400"/>
              <a:buChar char="●"/>
            </a:pPr>
            <a:r>
              <a:rPr lang="en-US" sz="2400" i="1"/>
              <a:t>In loco parentis</a:t>
            </a:r>
            <a:endParaRPr sz="2400" i="1"/>
          </a:p>
          <a:p>
            <a:pPr marL="914400" lvl="1" indent="-381000" algn="l" rtl="0">
              <a:lnSpc>
                <a:spcPct val="90000"/>
              </a:lnSpc>
              <a:spcBef>
                <a:spcPts val="0"/>
              </a:spcBef>
              <a:spcAft>
                <a:spcPts val="0"/>
              </a:spcAft>
              <a:buSzPts val="2400"/>
              <a:buChar char="○"/>
            </a:pPr>
            <a:r>
              <a:rPr lang="en-US" sz="2400"/>
              <a:t>Employees of SDMS are charged by the parents of the students to act on their behalf while the students are here and we take this responsibility very seriously.</a:t>
            </a:r>
            <a:endParaRPr sz="2400"/>
          </a:p>
          <a:p>
            <a:pPr marL="914400" lvl="1" indent="-381000" algn="l" rtl="0">
              <a:lnSpc>
                <a:spcPct val="90000"/>
              </a:lnSpc>
              <a:spcBef>
                <a:spcPts val="0"/>
              </a:spcBef>
              <a:spcAft>
                <a:spcPts val="0"/>
              </a:spcAft>
              <a:buSzPts val="2400"/>
              <a:buChar char="○"/>
            </a:pPr>
            <a:r>
              <a:rPr lang="en-US" sz="2400"/>
              <a:t>We </a:t>
            </a:r>
            <a:r>
              <a:rPr lang="en-US"/>
              <a:t>value</a:t>
            </a:r>
            <a:r>
              <a:rPr lang="en-US" sz="2400"/>
              <a:t> the trust you give us when you drop off your child at SDMS</a:t>
            </a:r>
            <a:r>
              <a:rPr lang="en-US"/>
              <a:t>.</a:t>
            </a:r>
            <a:endParaRPr sz="24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g25d4f39670d_0_0"/>
          <p:cNvSpPr/>
          <p:nvPr/>
        </p:nvSpPr>
        <p:spPr>
          <a:xfrm>
            <a:off x="0"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6" name="Google Shape;276;g25d4f39670d_0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400"/>
              <a:buFont typeface="Calibri"/>
              <a:buNone/>
            </a:pPr>
            <a:r>
              <a:rPr lang="en-US" sz="5400"/>
              <a:t>Volunteer for PTSO!</a:t>
            </a:r>
            <a:endParaRPr sz="5400"/>
          </a:p>
        </p:txBody>
      </p:sp>
      <p:sp>
        <p:nvSpPr>
          <p:cNvPr id="277" name="Google Shape;277;g25d4f39670d_0_0"/>
          <p:cNvSpPr/>
          <p:nvPr/>
        </p:nvSpPr>
        <p:spPr>
          <a:xfrm>
            <a:off x="669036" y="1677373"/>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rgbClr val="0B5394"/>
          </a:solidFill>
          <a:ln w="41275" cap="rnd" cmpd="sng">
            <a:solidFill>
              <a:srgbClr val="0B53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8" name="Google Shape;278;g25d4f39670d_0_0"/>
          <p:cNvSpPr txBox="1">
            <a:spLocks noGrp="1"/>
          </p:cNvSpPr>
          <p:nvPr>
            <p:ph type="body" idx="1"/>
          </p:nvPr>
        </p:nvSpPr>
        <p:spPr>
          <a:xfrm>
            <a:off x="838200" y="1929384"/>
            <a:ext cx="10515600" cy="4251900"/>
          </a:xfrm>
          <a:prstGeom prst="rect">
            <a:avLst/>
          </a:prstGeom>
          <a:noFill/>
          <a:ln>
            <a:noFill/>
          </a:ln>
        </p:spPr>
        <p:txBody>
          <a:bodyPr spcFirstLastPara="1" wrap="square" lIns="91425" tIns="45700" rIns="91425" bIns="45700" anchor="t" anchorCtr="0">
            <a:normAutofit/>
          </a:bodyPr>
          <a:lstStyle/>
          <a:p>
            <a:pPr marL="457200" lvl="0" indent="-381000" algn="l" rtl="0">
              <a:lnSpc>
                <a:spcPct val="90000"/>
              </a:lnSpc>
              <a:spcBef>
                <a:spcPts val="0"/>
              </a:spcBef>
              <a:spcAft>
                <a:spcPts val="0"/>
              </a:spcAft>
              <a:buSzPts val="2400"/>
              <a:buChar char="●"/>
            </a:pPr>
            <a:r>
              <a:rPr lang="en-US" sz="2400"/>
              <a:t>We are always in need of volunteers for PTSO</a:t>
            </a:r>
            <a:endParaRPr sz="2400"/>
          </a:p>
          <a:p>
            <a:pPr marL="457200" lvl="0" indent="-381000" algn="l" rtl="0">
              <a:lnSpc>
                <a:spcPct val="90000"/>
              </a:lnSpc>
              <a:spcBef>
                <a:spcPts val="0"/>
              </a:spcBef>
              <a:spcAft>
                <a:spcPts val="0"/>
              </a:spcAft>
              <a:buSzPts val="2400"/>
              <a:buChar char="●"/>
            </a:pPr>
            <a:r>
              <a:rPr lang="en-US" sz="2400"/>
              <a:t>Scan the QR code below to register your interest in serving as a:</a:t>
            </a:r>
            <a:endParaRPr sz="2400"/>
          </a:p>
          <a:p>
            <a:pPr marL="914400" lvl="1" indent="-381000" algn="l" rtl="0">
              <a:lnSpc>
                <a:spcPct val="90000"/>
              </a:lnSpc>
              <a:spcBef>
                <a:spcPts val="0"/>
              </a:spcBef>
              <a:spcAft>
                <a:spcPts val="0"/>
              </a:spcAft>
              <a:buSzPts val="2400"/>
              <a:buChar char="○"/>
            </a:pPr>
            <a:r>
              <a:rPr lang="en-US"/>
              <a:t>Member</a:t>
            </a:r>
            <a:endParaRPr/>
          </a:p>
          <a:p>
            <a:pPr marL="914400" lvl="1" indent="-381000" algn="l" rtl="0">
              <a:lnSpc>
                <a:spcPct val="90000"/>
              </a:lnSpc>
              <a:spcBef>
                <a:spcPts val="0"/>
              </a:spcBef>
              <a:spcAft>
                <a:spcPts val="0"/>
              </a:spcAft>
              <a:buSzPts val="2400"/>
              <a:buChar char="○"/>
            </a:pPr>
            <a:r>
              <a:rPr lang="en-US"/>
              <a:t>Officer</a:t>
            </a:r>
            <a:endParaRPr/>
          </a:p>
          <a:p>
            <a:pPr marL="914400" lvl="1" indent="-381000" algn="l" rtl="0">
              <a:lnSpc>
                <a:spcPct val="90000"/>
              </a:lnSpc>
              <a:spcBef>
                <a:spcPts val="0"/>
              </a:spcBef>
              <a:spcAft>
                <a:spcPts val="0"/>
              </a:spcAft>
              <a:buSzPts val="2400"/>
              <a:buChar char="○"/>
            </a:pPr>
            <a:r>
              <a:rPr lang="en-US"/>
              <a:t>Volunteer for specific events</a:t>
            </a:r>
            <a:endParaRPr/>
          </a:p>
        </p:txBody>
      </p:sp>
      <p:pic>
        <p:nvPicPr>
          <p:cNvPr id="279" name="Google Shape;279;g25d4f39670d_0_0"/>
          <p:cNvPicPr preferRelativeResize="0"/>
          <p:nvPr/>
        </p:nvPicPr>
        <p:blipFill rotWithShape="1">
          <a:blip r:embed="rId3">
            <a:alphaModFix/>
          </a:blip>
          <a:srcRect/>
          <a:stretch/>
        </p:blipFill>
        <p:spPr>
          <a:xfrm>
            <a:off x="8770725" y="3100425"/>
            <a:ext cx="2583075" cy="30808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g25a7ffa9c25_0_6"/>
          <p:cNvSpPr/>
          <p:nvPr/>
        </p:nvSpPr>
        <p:spPr>
          <a:xfrm>
            <a:off x="0"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5" name="Google Shape;285;g25a7ffa9c25_0_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400"/>
              <a:buFont typeface="Calibri"/>
              <a:buNone/>
            </a:pPr>
            <a:r>
              <a:rPr lang="en-US" sz="5400"/>
              <a:t>A Message to Our 6th Graders</a:t>
            </a:r>
            <a:endParaRPr sz="5400"/>
          </a:p>
        </p:txBody>
      </p:sp>
      <p:sp>
        <p:nvSpPr>
          <p:cNvPr id="286" name="Google Shape;286;g25a7ffa9c25_0_6"/>
          <p:cNvSpPr/>
          <p:nvPr/>
        </p:nvSpPr>
        <p:spPr>
          <a:xfrm>
            <a:off x="669036" y="1677373"/>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rgbClr val="0B5394"/>
          </a:solidFill>
          <a:ln w="41275" cap="rnd" cmpd="sng">
            <a:solidFill>
              <a:srgbClr val="0B53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7" name="Google Shape;287;g25a7ffa9c25_0_6"/>
          <p:cNvSpPr txBox="1">
            <a:spLocks noGrp="1"/>
          </p:cNvSpPr>
          <p:nvPr>
            <p:ph type="body" idx="1"/>
          </p:nvPr>
        </p:nvSpPr>
        <p:spPr>
          <a:xfrm>
            <a:off x="838200" y="1929384"/>
            <a:ext cx="10515600" cy="4251900"/>
          </a:xfrm>
          <a:prstGeom prst="rect">
            <a:avLst/>
          </a:prstGeom>
          <a:noFill/>
          <a:ln>
            <a:noFill/>
          </a:ln>
        </p:spPr>
        <p:txBody>
          <a:bodyPr spcFirstLastPara="1" wrap="square" lIns="91425" tIns="45700" rIns="91425" bIns="45700" anchor="t" anchorCtr="0">
            <a:normAutofit/>
          </a:bodyPr>
          <a:lstStyle/>
          <a:p>
            <a:pPr marL="457200" lvl="0" indent="-381000" algn="l" rtl="0">
              <a:lnSpc>
                <a:spcPct val="90000"/>
              </a:lnSpc>
              <a:spcBef>
                <a:spcPts val="0"/>
              </a:spcBef>
              <a:spcAft>
                <a:spcPts val="0"/>
              </a:spcAft>
              <a:buSzPts val="2400"/>
              <a:buChar char="•"/>
            </a:pPr>
            <a:r>
              <a:rPr lang="en-US" sz="2400" b="1"/>
              <a:t>You are important here.</a:t>
            </a:r>
            <a:endParaRPr sz="2400" b="1"/>
          </a:p>
          <a:p>
            <a:pPr marL="457200" lvl="0" indent="-381000" algn="l" rtl="0">
              <a:lnSpc>
                <a:spcPct val="90000"/>
              </a:lnSpc>
              <a:spcBef>
                <a:spcPts val="0"/>
              </a:spcBef>
              <a:spcAft>
                <a:spcPts val="0"/>
              </a:spcAft>
              <a:buSzPts val="2400"/>
              <a:buChar char="•"/>
            </a:pPr>
            <a:r>
              <a:rPr lang="en-US" sz="2400"/>
              <a:t>You will grow here.</a:t>
            </a:r>
            <a:endParaRPr sz="2400"/>
          </a:p>
          <a:p>
            <a:pPr marL="457200" lvl="0" indent="-381000" algn="l" rtl="0">
              <a:lnSpc>
                <a:spcPct val="90000"/>
              </a:lnSpc>
              <a:spcBef>
                <a:spcPts val="0"/>
              </a:spcBef>
              <a:spcAft>
                <a:spcPts val="0"/>
              </a:spcAft>
              <a:buSzPts val="2400"/>
              <a:buChar char="•"/>
            </a:pPr>
            <a:r>
              <a:rPr lang="en-US" sz="2400"/>
              <a:t>Don’t compare yourself to anyone else. Compare yourself today to who you were yesterday. </a:t>
            </a:r>
            <a:endParaRPr sz="24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18"/>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3" name="Google Shape;293;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400"/>
              <a:buFont typeface="Calibri"/>
              <a:buNone/>
            </a:pPr>
            <a:r>
              <a:rPr lang="en-US" sz="5400"/>
              <a:t>Upcoming Dates</a:t>
            </a:r>
            <a:endParaRPr sz="5400"/>
          </a:p>
        </p:txBody>
      </p:sp>
      <p:sp>
        <p:nvSpPr>
          <p:cNvPr id="294" name="Google Shape;294;p18"/>
          <p:cNvSpPr/>
          <p:nvPr/>
        </p:nvSpPr>
        <p:spPr>
          <a:xfrm>
            <a:off x="669036" y="1677373"/>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rgbClr val="0B5394"/>
          </a:solidFill>
          <a:ln w="41275" cap="rnd" cmpd="sng">
            <a:solidFill>
              <a:srgbClr val="0B53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5" name="Google Shape;295;p18"/>
          <p:cNvSpPr txBox="1">
            <a:spLocks noGrp="1"/>
          </p:cNvSpPr>
          <p:nvPr>
            <p:ph type="body" idx="1"/>
          </p:nvPr>
        </p:nvSpPr>
        <p:spPr>
          <a:xfrm>
            <a:off x="838200" y="1929384"/>
            <a:ext cx="10515600" cy="425196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800"/>
              <a:buNone/>
            </a:pPr>
            <a:r>
              <a:rPr lang="en-US" sz="2100" b="1"/>
              <a:t>6th Grade Orientation Day</a:t>
            </a:r>
            <a:endParaRPr sz="2100" b="1"/>
          </a:p>
          <a:p>
            <a:pPr marL="457200" lvl="0" indent="-361950" algn="l" rtl="0">
              <a:lnSpc>
                <a:spcPct val="90000"/>
              </a:lnSpc>
              <a:spcBef>
                <a:spcPts val="0"/>
              </a:spcBef>
              <a:spcAft>
                <a:spcPts val="0"/>
              </a:spcAft>
              <a:buSzPts val="2100"/>
              <a:buChar char="•"/>
            </a:pPr>
            <a:r>
              <a:rPr lang="en-US" sz="2100"/>
              <a:t>Earlier this morning!</a:t>
            </a:r>
            <a:endParaRPr sz="2100"/>
          </a:p>
          <a:p>
            <a:pPr marL="0" lvl="0" indent="0" algn="l" rtl="0">
              <a:lnSpc>
                <a:spcPct val="90000"/>
              </a:lnSpc>
              <a:spcBef>
                <a:spcPts val="1000"/>
              </a:spcBef>
              <a:spcAft>
                <a:spcPts val="0"/>
              </a:spcAft>
              <a:buSzPts val="1800"/>
              <a:buNone/>
            </a:pPr>
            <a:r>
              <a:rPr lang="en-US" sz="2100" b="1"/>
              <a:t>First Day of School</a:t>
            </a:r>
            <a:endParaRPr sz="2100" b="1"/>
          </a:p>
          <a:p>
            <a:pPr marL="457200" lvl="0" indent="-361950" algn="l" rtl="0">
              <a:lnSpc>
                <a:spcPct val="90000"/>
              </a:lnSpc>
              <a:spcBef>
                <a:spcPts val="0"/>
              </a:spcBef>
              <a:spcAft>
                <a:spcPts val="0"/>
              </a:spcAft>
              <a:buSzPts val="2100"/>
              <a:buChar char="•"/>
            </a:pPr>
            <a:r>
              <a:rPr lang="en-US" sz="2100"/>
              <a:t>Thursday, August 8th</a:t>
            </a:r>
            <a:endParaRPr sz="2100"/>
          </a:p>
          <a:p>
            <a:pPr marL="457200" lvl="0" indent="-361950" algn="l" rtl="0">
              <a:lnSpc>
                <a:spcPct val="90000"/>
              </a:lnSpc>
              <a:spcBef>
                <a:spcPts val="0"/>
              </a:spcBef>
              <a:spcAft>
                <a:spcPts val="0"/>
              </a:spcAft>
              <a:buSzPts val="2100"/>
              <a:buChar char="•"/>
            </a:pPr>
            <a:r>
              <a:rPr lang="en-US" sz="2100"/>
              <a:t>8:30-12:00 (Half Day)</a:t>
            </a:r>
            <a:endParaRPr sz="2100"/>
          </a:p>
          <a:p>
            <a:pPr marL="0" lvl="0" indent="0" algn="l" rtl="0">
              <a:lnSpc>
                <a:spcPct val="90000"/>
              </a:lnSpc>
              <a:spcBef>
                <a:spcPts val="1000"/>
              </a:spcBef>
              <a:spcAft>
                <a:spcPts val="0"/>
              </a:spcAft>
              <a:buSzPts val="1800"/>
              <a:buNone/>
            </a:pPr>
            <a:r>
              <a:rPr lang="en-US" sz="2100" b="1"/>
              <a:t>Early Release</a:t>
            </a:r>
            <a:endParaRPr sz="2100" b="1"/>
          </a:p>
          <a:p>
            <a:pPr marL="457200" lvl="0" indent="-361950" algn="l" rtl="0">
              <a:lnSpc>
                <a:spcPct val="90000"/>
              </a:lnSpc>
              <a:spcBef>
                <a:spcPts val="0"/>
              </a:spcBef>
              <a:spcAft>
                <a:spcPts val="0"/>
              </a:spcAft>
              <a:buSzPts val="2100"/>
              <a:buChar char="•"/>
            </a:pPr>
            <a:r>
              <a:rPr lang="en-US" sz="2100"/>
              <a:t>Wednesday, August 14th </a:t>
            </a:r>
            <a:endParaRPr sz="2100"/>
          </a:p>
          <a:p>
            <a:pPr marL="457200" lvl="0" indent="-361950" algn="l" rtl="0">
              <a:lnSpc>
                <a:spcPct val="90000"/>
              </a:lnSpc>
              <a:spcBef>
                <a:spcPts val="0"/>
              </a:spcBef>
              <a:spcAft>
                <a:spcPts val="0"/>
              </a:spcAft>
              <a:buSzPts val="2100"/>
              <a:buChar char="•"/>
            </a:pPr>
            <a:r>
              <a:rPr lang="en-US" sz="2100"/>
              <a:t>Dismissal at 1:30 PM</a:t>
            </a:r>
            <a:endParaRPr sz="2100"/>
          </a:p>
          <a:p>
            <a:pPr marL="0" lvl="0" indent="0" algn="l" rtl="0">
              <a:lnSpc>
                <a:spcPct val="90000"/>
              </a:lnSpc>
              <a:spcBef>
                <a:spcPts val="1000"/>
              </a:spcBef>
              <a:spcAft>
                <a:spcPts val="0"/>
              </a:spcAft>
              <a:buSzPts val="1800"/>
              <a:buNone/>
            </a:pPr>
            <a:r>
              <a:rPr lang="en-US" sz="2100" b="1"/>
              <a:t>Open House</a:t>
            </a:r>
            <a:endParaRPr sz="2100" b="1"/>
          </a:p>
          <a:p>
            <a:pPr marL="457200" lvl="0" indent="-361950" algn="l" rtl="0">
              <a:lnSpc>
                <a:spcPct val="90000"/>
              </a:lnSpc>
              <a:spcBef>
                <a:spcPts val="0"/>
              </a:spcBef>
              <a:spcAft>
                <a:spcPts val="0"/>
              </a:spcAft>
              <a:buSzPts val="2100"/>
              <a:buChar char="•"/>
            </a:pPr>
            <a:r>
              <a:rPr lang="en-US" sz="2100"/>
              <a:t>Thursday, August 22nd</a:t>
            </a:r>
            <a:endParaRPr sz="2100"/>
          </a:p>
          <a:p>
            <a:pPr marL="457200" lvl="0" indent="-361950" algn="l" rtl="0">
              <a:lnSpc>
                <a:spcPct val="90000"/>
              </a:lnSpc>
              <a:spcBef>
                <a:spcPts val="0"/>
              </a:spcBef>
              <a:spcAft>
                <a:spcPts val="0"/>
              </a:spcAft>
              <a:buSzPts val="2100"/>
              <a:buChar char="•"/>
            </a:pPr>
            <a:r>
              <a:rPr lang="en-US" sz="2100"/>
              <a:t>5:30-7:15 PM </a:t>
            </a:r>
            <a:endParaRPr sz="21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g25d8effefa9_0_22"/>
          <p:cNvSpPr/>
          <p:nvPr/>
        </p:nvSpPr>
        <p:spPr>
          <a:xfrm>
            <a:off x="0"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 name="Google Shape;103;g25d8effefa9_0_2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400"/>
              <a:buFont typeface="Calibri"/>
              <a:buNone/>
            </a:pPr>
            <a:r>
              <a:rPr lang="en-US"/>
              <a:t>6th Grade Assistant Principal</a:t>
            </a:r>
            <a:endParaRPr/>
          </a:p>
        </p:txBody>
      </p:sp>
      <p:sp>
        <p:nvSpPr>
          <p:cNvPr id="104" name="Google Shape;104;g25d8effefa9_0_22"/>
          <p:cNvSpPr/>
          <p:nvPr/>
        </p:nvSpPr>
        <p:spPr>
          <a:xfrm>
            <a:off x="669036" y="1677373"/>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rgbClr val="0B5394"/>
          </a:solidFill>
          <a:ln w="41275" cap="rnd" cmpd="sng">
            <a:solidFill>
              <a:srgbClr val="0B53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g25d8effefa9_0_22"/>
          <p:cNvSpPr txBox="1">
            <a:spLocks noGrp="1"/>
          </p:cNvSpPr>
          <p:nvPr>
            <p:ph type="body" idx="1"/>
          </p:nvPr>
        </p:nvSpPr>
        <p:spPr>
          <a:xfrm>
            <a:off x="838200" y="1929384"/>
            <a:ext cx="10515600" cy="4251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200" b="1"/>
              <a:t>Mr. Labig</a:t>
            </a:r>
            <a:endParaRPr sz="3200" b="1"/>
          </a:p>
          <a:p>
            <a:pPr marL="0" lvl="0" indent="0" algn="l" rtl="0">
              <a:lnSpc>
                <a:spcPct val="90000"/>
              </a:lnSpc>
              <a:spcBef>
                <a:spcPts val="0"/>
              </a:spcBef>
              <a:spcAft>
                <a:spcPts val="0"/>
              </a:spcAft>
              <a:buClr>
                <a:schemeClr val="dk1"/>
              </a:buClr>
              <a:buSzPts val="3200"/>
              <a:buNone/>
            </a:pPr>
            <a:endParaRPr sz="3200" b="1"/>
          </a:p>
          <a:p>
            <a:pPr marL="0" lvl="0" indent="0" algn="l" rtl="0">
              <a:lnSpc>
                <a:spcPct val="90000"/>
              </a:lnSpc>
              <a:spcBef>
                <a:spcPts val="0"/>
              </a:spcBef>
              <a:spcAft>
                <a:spcPts val="0"/>
              </a:spcAft>
              <a:buClr>
                <a:schemeClr val="dk1"/>
              </a:buClr>
              <a:buSzPts val="3200"/>
              <a:buNone/>
            </a:pPr>
            <a:r>
              <a:rPr lang="en-US" sz="3200" u="sng">
                <a:solidFill>
                  <a:schemeClr val="hlink"/>
                </a:solidFill>
                <a:hlinkClick r:id="rId3"/>
              </a:rPr>
              <a:t>mark.labig@knoxschools.org</a:t>
            </a:r>
            <a:endParaRPr sz="3200"/>
          </a:p>
          <a:p>
            <a:pPr marL="0" lvl="0" indent="0" algn="l" rtl="0">
              <a:lnSpc>
                <a:spcPct val="90000"/>
              </a:lnSpc>
              <a:spcBef>
                <a:spcPts val="0"/>
              </a:spcBef>
              <a:spcAft>
                <a:spcPts val="0"/>
              </a:spcAft>
              <a:buClr>
                <a:schemeClr val="dk1"/>
              </a:buClr>
              <a:buSzPts val="3200"/>
              <a:buNone/>
            </a:pPr>
            <a:endParaRPr sz="3200"/>
          </a:p>
          <a:p>
            <a:pPr marL="0" lvl="0" indent="0" algn="l" rtl="0">
              <a:lnSpc>
                <a:spcPct val="90000"/>
              </a:lnSpc>
              <a:spcBef>
                <a:spcPts val="1000"/>
              </a:spcBef>
              <a:spcAft>
                <a:spcPts val="0"/>
              </a:spcAft>
              <a:buClr>
                <a:schemeClr val="dk1"/>
              </a:buClr>
              <a:buSzPts val="2800"/>
              <a:buNone/>
            </a:pPr>
            <a:endParaRPr>
              <a:latin typeface="Calibri"/>
              <a:ea typeface="Calibri"/>
              <a:cs typeface="Calibri"/>
              <a:sym typeface="Calibri"/>
            </a:endParaRPr>
          </a:p>
          <a:p>
            <a:pPr marL="177800" lvl="0" indent="0" algn="l" rtl="0">
              <a:lnSpc>
                <a:spcPct val="90000"/>
              </a:lnSpc>
              <a:spcBef>
                <a:spcPts val="1000"/>
              </a:spcBef>
              <a:spcAft>
                <a:spcPts val="0"/>
              </a:spcAft>
              <a:buClr>
                <a:schemeClr val="dk1"/>
              </a:buClr>
              <a:buSzPts val="2800"/>
              <a:buNone/>
            </a:pPr>
            <a:endParaRPr>
              <a:latin typeface="Calibri"/>
              <a:ea typeface="Calibri"/>
              <a:cs typeface="Calibri"/>
              <a:sym typeface="Calibri"/>
            </a:endParaRPr>
          </a:p>
          <a:p>
            <a:pPr marL="0" lvl="0" indent="0" algn="l" rtl="0">
              <a:lnSpc>
                <a:spcPct val="90000"/>
              </a:lnSpc>
              <a:spcBef>
                <a:spcPts val="1000"/>
              </a:spcBef>
              <a:spcAft>
                <a:spcPts val="0"/>
              </a:spcAft>
              <a:buClr>
                <a:schemeClr val="dk1"/>
              </a:buClr>
              <a:buSzPts val="2800"/>
              <a:buNone/>
            </a:pPr>
            <a:endParaRPr>
              <a:latin typeface="Calibri"/>
              <a:ea typeface="Calibri"/>
              <a:cs typeface="Calibri"/>
              <a:sym typeface="Calibri"/>
            </a:endParaRPr>
          </a:p>
        </p:txBody>
      </p:sp>
      <p:pic>
        <p:nvPicPr>
          <p:cNvPr id="106" name="Google Shape;106;g25d8effefa9_0_22"/>
          <p:cNvPicPr preferRelativeResize="0"/>
          <p:nvPr/>
        </p:nvPicPr>
        <p:blipFill rotWithShape="1">
          <a:blip r:embed="rId4">
            <a:alphaModFix/>
          </a:blip>
          <a:srcRect l="50289" r="15358" b="40423"/>
          <a:stretch/>
        </p:blipFill>
        <p:spPr>
          <a:xfrm>
            <a:off x="8718425" y="2204350"/>
            <a:ext cx="2635376" cy="342806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g25d8effefa9_0_30"/>
          <p:cNvSpPr/>
          <p:nvPr/>
        </p:nvSpPr>
        <p:spPr>
          <a:xfrm>
            <a:off x="0"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2" name="Google Shape;112;g25d8effefa9_0_3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400"/>
              <a:buFont typeface="Calibri"/>
              <a:buNone/>
            </a:pPr>
            <a:r>
              <a:rPr lang="en-US"/>
              <a:t>6th Grade Assistant Principal</a:t>
            </a:r>
            <a:endParaRPr/>
          </a:p>
        </p:txBody>
      </p:sp>
      <p:sp>
        <p:nvSpPr>
          <p:cNvPr id="113" name="Google Shape;113;g25d8effefa9_0_30"/>
          <p:cNvSpPr/>
          <p:nvPr/>
        </p:nvSpPr>
        <p:spPr>
          <a:xfrm>
            <a:off x="669036" y="1677373"/>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rgbClr val="0B5394"/>
          </a:solidFill>
          <a:ln w="41275" cap="rnd" cmpd="sng">
            <a:solidFill>
              <a:srgbClr val="0B53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4" name="Google Shape;114;g25d8effefa9_0_30"/>
          <p:cNvSpPr txBox="1">
            <a:spLocks noGrp="1"/>
          </p:cNvSpPr>
          <p:nvPr>
            <p:ph type="body" idx="1"/>
          </p:nvPr>
        </p:nvSpPr>
        <p:spPr>
          <a:xfrm>
            <a:off x="838200" y="1929384"/>
            <a:ext cx="10515600" cy="42519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3200"/>
              <a:buNone/>
            </a:pPr>
            <a:r>
              <a:rPr lang="en-US" sz="3200" b="1"/>
              <a:t>Dr. Johnson</a:t>
            </a:r>
            <a:endParaRPr/>
          </a:p>
          <a:p>
            <a:pPr marL="0" lvl="0" indent="0" algn="l" rtl="0">
              <a:lnSpc>
                <a:spcPct val="90000"/>
              </a:lnSpc>
              <a:spcBef>
                <a:spcPts val="1000"/>
              </a:spcBef>
              <a:spcAft>
                <a:spcPts val="0"/>
              </a:spcAft>
              <a:buClr>
                <a:schemeClr val="dk1"/>
              </a:buClr>
              <a:buSzPts val="2800"/>
              <a:buNone/>
            </a:pPr>
            <a:endParaRPr>
              <a:latin typeface="Calibri"/>
              <a:ea typeface="Calibri"/>
              <a:cs typeface="Calibri"/>
              <a:sym typeface="Calibri"/>
            </a:endParaRPr>
          </a:p>
          <a:p>
            <a:pPr marL="228600" lvl="0" indent="-228600" algn="l" rtl="0">
              <a:lnSpc>
                <a:spcPct val="90000"/>
              </a:lnSpc>
              <a:spcBef>
                <a:spcPts val="1000"/>
              </a:spcBef>
              <a:spcAft>
                <a:spcPts val="0"/>
              </a:spcAft>
              <a:buClr>
                <a:schemeClr val="dk1"/>
              </a:buClr>
              <a:buSzPts val="2800"/>
              <a:buChar char="•"/>
            </a:pPr>
            <a:r>
              <a:rPr lang="en-US"/>
              <a:t>Collaborate with teachers to enhance teaching and </a:t>
            </a:r>
            <a:endParaRPr/>
          </a:p>
          <a:p>
            <a:pPr marL="228600" lvl="0" indent="0" algn="l" rtl="0">
              <a:lnSpc>
                <a:spcPct val="90000"/>
              </a:lnSpc>
              <a:spcBef>
                <a:spcPts val="1000"/>
              </a:spcBef>
              <a:spcAft>
                <a:spcPts val="0"/>
              </a:spcAft>
              <a:buSzPts val="1800"/>
              <a:buNone/>
            </a:pPr>
            <a:r>
              <a:rPr lang="en-US"/>
              <a:t>learning opportunities</a:t>
            </a:r>
            <a:endParaRPr/>
          </a:p>
          <a:p>
            <a:pPr marL="228600" lvl="0" indent="-228600" algn="l" rtl="0">
              <a:lnSpc>
                <a:spcPct val="90000"/>
              </a:lnSpc>
              <a:spcBef>
                <a:spcPts val="1000"/>
              </a:spcBef>
              <a:spcAft>
                <a:spcPts val="0"/>
              </a:spcAft>
              <a:buSzPts val="1800"/>
              <a:buChar char="•"/>
            </a:pPr>
            <a:r>
              <a:rPr lang="en-US"/>
              <a:t>Assist in maintaining a safe learning environment</a:t>
            </a:r>
            <a:endParaRPr/>
          </a:p>
          <a:p>
            <a:pPr marL="228600" lvl="0" indent="-228600" algn="l" rtl="0">
              <a:lnSpc>
                <a:spcPct val="90000"/>
              </a:lnSpc>
              <a:spcBef>
                <a:spcPts val="0"/>
              </a:spcBef>
              <a:spcAft>
                <a:spcPts val="0"/>
              </a:spcAft>
              <a:buSzPts val="1800"/>
              <a:buChar char="•"/>
            </a:pPr>
            <a:r>
              <a:rPr lang="en-US"/>
              <a:t>Coordinate after school tutoring opportunities</a:t>
            </a:r>
            <a:endParaRPr/>
          </a:p>
          <a:p>
            <a:pPr marL="0" lvl="0" indent="0" algn="l" rtl="0">
              <a:lnSpc>
                <a:spcPct val="90000"/>
              </a:lnSpc>
              <a:spcBef>
                <a:spcPts val="1000"/>
              </a:spcBef>
              <a:spcAft>
                <a:spcPts val="0"/>
              </a:spcAft>
              <a:buSzPts val="1800"/>
              <a:buNone/>
            </a:pPr>
            <a:endParaRPr/>
          </a:p>
          <a:p>
            <a:pPr marL="0" lvl="0" indent="0" algn="l" rtl="0">
              <a:lnSpc>
                <a:spcPct val="90000"/>
              </a:lnSpc>
              <a:spcBef>
                <a:spcPts val="1000"/>
              </a:spcBef>
              <a:spcAft>
                <a:spcPts val="0"/>
              </a:spcAft>
              <a:buSzPts val="1800"/>
              <a:buNone/>
            </a:pPr>
            <a:r>
              <a:rPr lang="en-US" u="sng">
                <a:solidFill>
                  <a:schemeClr val="hlink"/>
                </a:solidFill>
                <a:hlinkClick r:id="rId3"/>
              </a:rPr>
              <a:t>tonia.johnson@knoxschools.org</a:t>
            </a:r>
            <a:endParaRPr/>
          </a:p>
          <a:p>
            <a:pPr marL="0" lvl="0" indent="0" algn="l" rtl="0">
              <a:lnSpc>
                <a:spcPct val="90000"/>
              </a:lnSpc>
              <a:spcBef>
                <a:spcPts val="1000"/>
              </a:spcBef>
              <a:spcAft>
                <a:spcPts val="0"/>
              </a:spcAft>
              <a:buClr>
                <a:schemeClr val="dk1"/>
              </a:buClr>
              <a:buSzPts val="2800"/>
              <a:buNone/>
            </a:pPr>
            <a:endParaRPr>
              <a:latin typeface="Calibri"/>
              <a:ea typeface="Calibri"/>
              <a:cs typeface="Calibri"/>
              <a:sym typeface="Calibri"/>
            </a:endParaRPr>
          </a:p>
        </p:txBody>
      </p:sp>
      <p:pic>
        <p:nvPicPr>
          <p:cNvPr id="115" name="Google Shape;115;g25d8effefa9_0_30"/>
          <p:cNvPicPr preferRelativeResize="0"/>
          <p:nvPr/>
        </p:nvPicPr>
        <p:blipFill rotWithShape="1">
          <a:blip r:embed="rId4">
            <a:alphaModFix/>
          </a:blip>
          <a:srcRect/>
          <a:stretch/>
        </p:blipFill>
        <p:spPr>
          <a:xfrm>
            <a:off x="8878400" y="2645475"/>
            <a:ext cx="2644576" cy="35357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g25d8effefa9_0_38"/>
          <p:cNvSpPr/>
          <p:nvPr/>
        </p:nvSpPr>
        <p:spPr>
          <a:xfrm>
            <a:off x="0"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1" name="Google Shape;121;g25d8effefa9_0_3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400"/>
              <a:buFont typeface="Calibri"/>
              <a:buNone/>
            </a:pPr>
            <a:r>
              <a:rPr lang="en-US" sz="5400"/>
              <a:t>School Counselor</a:t>
            </a:r>
            <a:endParaRPr sz="5400"/>
          </a:p>
        </p:txBody>
      </p:sp>
      <p:sp>
        <p:nvSpPr>
          <p:cNvPr id="122" name="Google Shape;122;g25d8effefa9_0_38"/>
          <p:cNvSpPr/>
          <p:nvPr/>
        </p:nvSpPr>
        <p:spPr>
          <a:xfrm>
            <a:off x="669036" y="1677373"/>
            <a:ext cx="10853928" cy="18288"/>
          </a:xfrm>
          <a:custGeom>
            <a:avLst/>
            <a:gdLst/>
            <a:ahLst/>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rgbClr val="0B5394"/>
          </a:solidFill>
          <a:ln w="41275" cap="rnd" cmpd="sng">
            <a:solidFill>
              <a:srgbClr val="0B53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3" name="Google Shape;123;g25d8effefa9_0_38"/>
          <p:cNvSpPr txBox="1">
            <a:spLocks noGrp="1"/>
          </p:cNvSpPr>
          <p:nvPr>
            <p:ph type="body" idx="1"/>
          </p:nvPr>
        </p:nvSpPr>
        <p:spPr>
          <a:xfrm>
            <a:off x="838200" y="1929384"/>
            <a:ext cx="10515600" cy="42519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dk1"/>
              </a:buClr>
              <a:buSzPct val="100000"/>
              <a:buNone/>
            </a:pPr>
            <a:r>
              <a:rPr lang="en-US" sz="3200" b="1">
                <a:latin typeface="Calibri"/>
                <a:ea typeface="Calibri"/>
                <a:cs typeface="Calibri"/>
                <a:sym typeface="Calibri"/>
              </a:rPr>
              <a:t>Ms. Wellner</a:t>
            </a:r>
            <a:endParaRPr sz="3200" b="1">
              <a:latin typeface="Calibri"/>
              <a:ea typeface="Calibri"/>
              <a:cs typeface="Calibri"/>
              <a:sym typeface="Calibri"/>
            </a:endParaRPr>
          </a:p>
          <a:p>
            <a:pPr marL="0" lvl="0" indent="0" algn="l" rtl="0">
              <a:lnSpc>
                <a:spcPct val="90000"/>
              </a:lnSpc>
              <a:spcBef>
                <a:spcPts val="1000"/>
              </a:spcBef>
              <a:spcAft>
                <a:spcPts val="0"/>
              </a:spcAft>
              <a:buClr>
                <a:schemeClr val="dk1"/>
              </a:buClr>
              <a:buSzPct val="100000"/>
              <a:buNone/>
            </a:pPr>
            <a:endParaRPr>
              <a:latin typeface="Calibri"/>
              <a:ea typeface="Calibri"/>
              <a:cs typeface="Calibri"/>
              <a:sym typeface="Calibri"/>
            </a:endParaRPr>
          </a:p>
          <a:p>
            <a:pPr marL="228600" lvl="0" indent="-215265" algn="l" rtl="0">
              <a:lnSpc>
                <a:spcPct val="90000"/>
              </a:lnSpc>
              <a:spcBef>
                <a:spcPts val="1000"/>
              </a:spcBef>
              <a:spcAft>
                <a:spcPts val="0"/>
              </a:spcAft>
              <a:buClr>
                <a:schemeClr val="dk1"/>
              </a:buClr>
              <a:buSzPct val="100000"/>
              <a:buChar char="•"/>
            </a:pPr>
            <a:r>
              <a:rPr lang="en-US">
                <a:latin typeface="Calibri"/>
                <a:ea typeface="Calibri"/>
                <a:cs typeface="Calibri"/>
                <a:sym typeface="Calibri"/>
              </a:rPr>
              <a:t>Social and emotional support</a:t>
            </a:r>
            <a:endParaRPr/>
          </a:p>
          <a:p>
            <a:pPr marL="228600" lvl="0" indent="-215265" algn="l" rtl="0">
              <a:lnSpc>
                <a:spcPct val="90000"/>
              </a:lnSpc>
              <a:spcBef>
                <a:spcPts val="1000"/>
              </a:spcBef>
              <a:spcAft>
                <a:spcPts val="0"/>
              </a:spcAft>
              <a:buClr>
                <a:schemeClr val="dk1"/>
              </a:buClr>
              <a:buSzPct val="100000"/>
              <a:buChar char="•"/>
            </a:pPr>
            <a:r>
              <a:rPr lang="en-US">
                <a:latin typeface="Calibri"/>
                <a:ea typeface="Calibri"/>
                <a:cs typeface="Calibri"/>
                <a:sym typeface="Calibri"/>
              </a:rPr>
              <a:t>Meets with students individually and in groups</a:t>
            </a:r>
            <a:endParaRPr/>
          </a:p>
          <a:p>
            <a:pPr marL="228600" lvl="0" indent="-215265" algn="l" rtl="0">
              <a:lnSpc>
                <a:spcPct val="90000"/>
              </a:lnSpc>
              <a:spcBef>
                <a:spcPts val="1000"/>
              </a:spcBef>
              <a:spcAft>
                <a:spcPts val="0"/>
              </a:spcAft>
              <a:buClr>
                <a:schemeClr val="dk1"/>
              </a:buClr>
              <a:buSzPct val="100000"/>
              <a:buChar char="•"/>
            </a:pPr>
            <a:r>
              <a:rPr lang="en-US">
                <a:latin typeface="Calibri"/>
                <a:ea typeface="Calibri"/>
                <a:cs typeface="Calibri"/>
                <a:sym typeface="Calibri"/>
              </a:rPr>
              <a:t>Assists students with behavior and conflict issues</a:t>
            </a:r>
            <a:endParaRPr/>
          </a:p>
          <a:p>
            <a:pPr marL="228600" lvl="0" indent="-215265" algn="l" rtl="0">
              <a:lnSpc>
                <a:spcPct val="90000"/>
              </a:lnSpc>
              <a:spcBef>
                <a:spcPts val="1000"/>
              </a:spcBef>
              <a:spcAft>
                <a:spcPts val="0"/>
              </a:spcAft>
              <a:buClr>
                <a:schemeClr val="dk1"/>
              </a:buClr>
              <a:buSzPct val="100000"/>
              <a:buChar char="•"/>
            </a:pPr>
            <a:r>
              <a:rPr lang="en-US">
                <a:latin typeface="Calibri"/>
                <a:ea typeface="Calibri"/>
                <a:cs typeface="Calibri"/>
                <a:sym typeface="Calibri"/>
              </a:rPr>
              <a:t>If you need help or questions answered, </a:t>
            </a:r>
            <a:endParaRPr>
              <a:latin typeface="Calibri"/>
              <a:ea typeface="Calibri"/>
              <a:cs typeface="Calibri"/>
              <a:sym typeface="Calibri"/>
            </a:endParaRPr>
          </a:p>
          <a:p>
            <a:pPr marL="228600" lvl="0" indent="0" algn="l" rtl="0">
              <a:lnSpc>
                <a:spcPct val="90000"/>
              </a:lnSpc>
              <a:spcBef>
                <a:spcPts val="1000"/>
              </a:spcBef>
              <a:spcAft>
                <a:spcPts val="0"/>
              </a:spcAft>
              <a:buSzPct val="69498"/>
              <a:buNone/>
            </a:pPr>
            <a:r>
              <a:rPr lang="en-US">
                <a:latin typeface="Calibri"/>
                <a:ea typeface="Calibri"/>
                <a:cs typeface="Calibri"/>
                <a:sym typeface="Calibri"/>
              </a:rPr>
              <a:t>Ms. Wellner can help you!</a:t>
            </a:r>
            <a:endParaRPr>
              <a:latin typeface="Calibri"/>
              <a:ea typeface="Calibri"/>
              <a:cs typeface="Calibri"/>
              <a:sym typeface="Calibri"/>
            </a:endParaRPr>
          </a:p>
          <a:p>
            <a:pPr marL="0" lvl="0" indent="0" algn="l" rtl="0">
              <a:lnSpc>
                <a:spcPct val="90000"/>
              </a:lnSpc>
              <a:spcBef>
                <a:spcPts val="1000"/>
              </a:spcBef>
              <a:spcAft>
                <a:spcPts val="0"/>
              </a:spcAft>
              <a:buClr>
                <a:schemeClr val="dk1"/>
              </a:buClr>
              <a:buSzPct val="100000"/>
              <a:buNone/>
            </a:pPr>
            <a:endParaRPr/>
          </a:p>
          <a:p>
            <a:pPr marL="0" lvl="0" indent="0" algn="l" rtl="0">
              <a:lnSpc>
                <a:spcPct val="90000"/>
              </a:lnSpc>
              <a:spcBef>
                <a:spcPts val="1000"/>
              </a:spcBef>
              <a:spcAft>
                <a:spcPts val="0"/>
              </a:spcAft>
              <a:buClr>
                <a:schemeClr val="dk1"/>
              </a:buClr>
              <a:buSzPct val="100000"/>
              <a:buNone/>
            </a:pPr>
            <a:r>
              <a:rPr lang="en-US" u="sng">
                <a:solidFill>
                  <a:schemeClr val="hlink"/>
                </a:solidFill>
                <a:hlinkClick r:id="rId3"/>
              </a:rPr>
              <a:t>jessica.wellner@knoxschools.org</a:t>
            </a:r>
            <a:endParaRPr/>
          </a:p>
          <a:p>
            <a:pPr marL="0" lvl="0" indent="0" algn="l" rtl="0">
              <a:lnSpc>
                <a:spcPct val="90000"/>
              </a:lnSpc>
              <a:spcBef>
                <a:spcPts val="1000"/>
              </a:spcBef>
              <a:spcAft>
                <a:spcPts val="0"/>
              </a:spcAft>
              <a:buClr>
                <a:schemeClr val="dk1"/>
              </a:buClr>
              <a:buSzPct val="100000"/>
              <a:buNone/>
            </a:pPr>
            <a:endParaRPr/>
          </a:p>
        </p:txBody>
      </p:sp>
      <p:pic>
        <p:nvPicPr>
          <p:cNvPr id="124" name="Google Shape;124;g25d8effefa9_0_38"/>
          <p:cNvPicPr preferRelativeResize="0"/>
          <p:nvPr/>
        </p:nvPicPr>
        <p:blipFill rotWithShape="1">
          <a:blip r:embed="rId4">
            <a:alphaModFix/>
          </a:blip>
          <a:srcRect/>
          <a:stretch/>
        </p:blipFill>
        <p:spPr>
          <a:xfrm>
            <a:off x="8585400" y="2207000"/>
            <a:ext cx="2480176" cy="340927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g2f098927e78_0_2"/>
          <p:cNvSpPr txBox="1">
            <a:spLocks noGrp="1"/>
          </p:cNvSpPr>
          <p:nvPr>
            <p:ph type="ctrTitle"/>
          </p:nvPr>
        </p:nvSpPr>
        <p:spPr>
          <a:xfrm>
            <a:off x="4972467" y="984467"/>
            <a:ext cx="7141500" cy="27201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a:t>Toby the H.A.B.I.T dog</a:t>
            </a:r>
            <a:endParaRPr/>
          </a:p>
        </p:txBody>
      </p:sp>
      <p:sp>
        <p:nvSpPr>
          <p:cNvPr id="130" name="Google Shape;130;g2f098927e78_0_2"/>
          <p:cNvSpPr txBox="1">
            <a:spLocks noGrp="1"/>
          </p:cNvSpPr>
          <p:nvPr>
            <p:ph type="subTitle" idx="1"/>
          </p:nvPr>
        </p:nvSpPr>
        <p:spPr>
          <a:xfrm>
            <a:off x="2032000" y="4802717"/>
            <a:ext cx="12192000" cy="2207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131" name="Google Shape;131;g2f098927e78_0_2"/>
          <p:cNvPicPr preferRelativeResize="0"/>
          <p:nvPr/>
        </p:nvPicPr>
        <p:blipFill>
          <a:blip r:embed="rId3">
            <a:alphaModFix/>
          </a:blip>
          <a:stretch>
            <a:fillRect/>
          </a:stretch>
        </p:blipFill>
        <p:spPr>
          <a:xfrm flipH="1">
            <a:off x="851882" y="83400"/>
            <a:ext cx="3695000"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g2f098927e78_0_8"/>
          <p:cNvSpPr txBox="1">
            <a:spLocks noGrp="1"/>
          </p:cNvSpPr>
          <p:nvPr>
            <p:ph type="title"/>
          </p:nvPr>
        </p:nvSpPr>
        <p:spPr>
          <a:xfrm>
            <a:off x="415600" y="200233"/>
            <a:ext cx="11360700" cy="8676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TOBY’S EXPECTATIONS</a:t>
            </a:r>
            <a:endParaRPr/>
          </a:p>
        </p:txBody>
      </p:sp>
      <p:sp>
        <p:nvSpPr>
          <p:cNvPr id="137" name="Google Shape;137;g2f098927e78_0_8"/>
          <p:cNvSpPr txBox="1">
            <a:spLocks noGrp="1"/>
          </p:cNvSpPr>
          <p:nvPr>
            <p:ph type="body" idx="1"/>
          </p:nvPr>
        </p:nvSpPr>
        <p:spPr>
          <a:xfrm>
            <a:off x="415600" y="984467"/>
            <a:ext cx="11360700" cy="5773200"/>
          </a:xfrm>
          <a:prstGeom prst="rect">
            <a:avLst/>
          </a:prstGeom>
        </p:spPr>
        <p:txBody>
          <a:bodyPr spcFirstLastPara="1" wrap="square" lIns="91425" tIns="45700" rIns="91425" bIns="45700" anchor="t" anchorCtr="0">
            <a:normAutofit lnSpcReduction="10000"/>
          </a:bodyPr>
          <a:lstStyle/>
          <a:p>
            <a:pPr marL="609600" lvl="0" indent="-482600" algn="l" rtl="0">
              <a:spcBef>
                <a:spcPts val="1000"/>
              </a:spcBef>
              <a:spcAft>
                <a:spcPts val="0"/>
              </a:spcAft>
              <a:buSzPts val="2800"/>
              <a:buChar char="•"/>
            </a:pPr>
            <a:r>
              <a:rPr lang="en-US"/>
              <a:t>Approach Toby slowly with empty hands, and please ask permission to him.  Please wait for an answer.  </a:t>
            </a:r>
            <a:endParaRPr/>
          </a:p>
          <a:p>
            <a:pPr marL="609600" lvl="0" indent="-482600" algn="l" rtl="0">
              <a:spcBef>
                <a:spcPts val="1000"/>
              </a:spcBef>
              <a:spcAft>
                <a:spcPts val="0"/>
              </a:spcAft>
              <a:buSzPts val="2800"/>
              <a:buChar char="•"/>
            </a:pPr>
            <a:r>
              <a:rPr lang="en-US"/>
              <a:t>If you are given permission to pet Toby, please pet him somewhere other than the top his head.  </a:t>
            </a:r>
            <a:endParaRPr/>
          </a:p>
          <a:p>
            <a:pPr marL="609600" lvl="0" indent="-482600" algn="l" rtl="0">
              <a:spcBef>
                <a:spcPts val="1000"/>
              </a:spcBef>
              <a:spcAft>
                <a:spcPts val="0"/>
              </a:spcAft>
              <a:buSzPts val="2800"/>
              <a:buChar char="•"/>
            </a:pPr>
            <a:r>
              <a:rPr lang="en-US"/>
              <a:t>Stand next to Toby on his side, not directly in front of him.</a:t>
            </a:r>
            <a:endParaRPr/>
          </a:p>
          <a:p>
            <a:pPr marL="609600" lvl="0" indent="-482600" algn="l" rtl="0">
              <a:spcBef>
                <a:spcPts val="1000"/>
              </a:spcBef>
              <a:spcAft>
                <a:spcPts val="0"/>
              </a:spcAft>
              <a:buSzPts val="2800"/>
              <a:buChar char="•"/>
            </a:pPr>
            <a:r>
              <a:rPr lang="en-US"/>
              <a:t>Extend a hand palm down so Toby can sniff you if he wants to.</a:t>
            </a:r>
            <a:endParaRPr/>
          </a:p>
          <a:p>
            <a:pPr marL="609600" lvl="0" indent="-482600" algn="l" rtl="0">
              <a:spcBef>
                <a:spcPts val="1000"/>
              </a:spcBef>
              <a:spcAft>
                <a:spcPts val="0"/>
              </a:spcAft>
              <a:buSzPts val="2800"/>
              <a:buChar char="•"/>
            </a:pPr>
            <a:r>
              <a:rPr lang="en-US"/>
              <a:t>Don’t jerk you hand away if he licks you, he might think your playing with him.</a:t>
            </a:r>
            <a:endParaRPr/>
          </a:p>
          <a:p>
            <a:pPr marL="609600" lvl="0" indent="-482600" algn="l" rtl="0">
              <a:spcBef>
                <a:spcPts val="1000"/>
              </a:spcBef>
              <a:spcAft>
                <a:spcPts val="0"/>
              </a:spcAft>
              <a:buSzPts val="2800"/>
              <a:buChar char="•"/>
            </a:pPr>
            <a:r>
              <a:rPr lang="en-US"/>
              <a:t>PLEASE DO NOT feed Toby any human food, he has a very sensitive stomach.  </a:t>
            </a:r>
            <a:endParaRPr/>
          </a:p>
          <a:p>
            <a:pPr marL="609600" lvl="0" indent="-482600" algn="l" rtl="0">
              <a:spcBef>
                <a:spcPts val="1000"/>
              </a:spcBef>
              <a:spcAft>
                <a:spcPts val="0"/>
              </a:spcAft>
              <a:buSzPts val="2800"/>
              <a:buChar char="•"/>
            </a:pPr>
            <a:r>
              <a:rPr lang="en-US"/>
              <a:t>Please do not give Toby any commands.</a:t>
            </a:r>
            <a:endParaRPr/>
          </a:p>
          <a:p>
            <a:pPr marL="0" lvl="0" indent="0" algn="l" rtl="0">
              <a:spcBef>
                <a:spcPts val="1000"/>
              </a:spcBef>
              <a:spcAft>
                <a:spcPts val="0"/>
              </a:spcAft>
              <a:buNone/>
            </a:pPr>
            <a:r>
              <a:rPr lang="en-US"/>
              <a:t>       </a:t>
            </a:r>
            <a:endParaRPr/>
          </a:p>
          <a:p>
            <a:pPr marL="609600" lvl="0" indent="0" algn="l" rtl="0">
              <a:spcBef>
                <a:spcPts val="1000"/>
              </a:spcBef>
              <a:spcAft>
                <a:spcPts val="0"/>
              </a:spcAft>
              <a:buNone/>
            </a:pPr>
            <a:endParaRPr/>
          </a:p>
        </p:txBody>
      </p:sp>
      <p:pic>
        <p:nvPicPr>
          <p:cNvPr id="138" name="Google Shape;138;g2f098927e78_0_8"/>
          <p:cNvPicPr preferRelativeResize="0"/>
          <p:nvPr/>
        </p:nvPicPr>
        <p:blipFill>
          <a:blip r:embed="rId3">
            <a:alphaModFix/>
          </a:blip>
          <a:stretch>
            <a:fillRect/>
          </a:stretch>
        </p:blipFill>
        <p:spPr>
          <a:xfrm>
            <a:off x="10574467" y="4555300"/>
            <a:ext cx="1504432" cy="220236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g2f098927e78_0_14"/>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Facts about Toby</a:t>
            </a:r>
            <a:endParaRPr/>
          </a:p>
        </p:txBody>
      </p:sp>
      <p:sp>
        <p:nvSpPr>
          <p:cNvPr id="144" name="Google Shape;144;g2f098927e78_0_14"/>
          <p:cNvSpPr txBox="1">
            <a:spLocks noGrp="1"/>
          </p:cNvSpPr>
          <p:nvPr>
            <p:ph type="body" idx="1"/>
          </p:nvPr>
        </p:nvSpPr>
        <p:spPr>
          <a:xfrm>
            <a:off x="415600" y="1601867"/>
            <a:ext cx="6475500" cy="44901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Toby is a miniature Saint Bernard Poodle mix</a:t>
            </a:r>
            <a:endParaRPr/>
          </a:p>
          <a:p>
            <a:pPr marL="0" lvl="0" indent="0" algn="l" rtl="0">
              <a:spcBef>
                <a:spcPts val="1000"/>
              </a:spcBef>
              <a:spcAft>
                <a:spcPts val="0"/>
              </a:spcAft>
              <a:buNone/>
            </a:pPr>
            <a:r>
              <a:rPr lang="en-US"/>
              <a:t>Toby is playful</a:t>
            </a:r>
            <a:endParaRPr/>
          </a:p>
          <a:p>
            <a:pPr marL="0" lvl="0" indent="0" algn="l" rtl="0">
              <a:spcBef>
                <a:spcPts val="1000"/>
              </a:spcBef>
              <a:spcAft>
                <a:spcPts val="0"/>
              </a:spcAft>
              <a:buNone/>
            </a:pPr>
            <a:r>
              <a:rPr lang="en-US"/>
              <a:t>Toby has lots of energy</a:t>
            </a:r>
            <a:endParaRPr/>
          </a:p>
          <a:p>
            <a:pPr marL="0" lvl="0" indent="0" algn="l" rtl="0">
              <a:spcBef>
                <a:spcPts val="1000"/>
              </a:spcBef>
              <a:spcAft>
                <a:spcPts val="0"/>
              </a:spcAft>
              <a:buNone/>
            </a:pPr>
            <a:r>
              <a:rPr lang="en-US"/>
              <a:t>Toby is very protective of myself and my two children</a:t>
            </a:r>
            <a:endParaRPr/>
          </a:p>
          <a:p>
            <a:pPr marL="0" lvl="0" indent="0" algn="l" rtl="0">
              <a:spcBef>
                <a:spcPts val="1000"/>
              </a:spcBef>
              <a:spcAft>
                <a:spcPts val="0"/>
              </a:spcAft>
              <a:buNone/>
            </a:pPr>
            <a:r>
              <a:rPr lang="en-US"/>
              <a:t>Toby has a favorite toy called his passsie.  Toby likes to squeak it.  Please do not take it away from him.  </a:t>
            </a:r>
            <a:endParaRPr/>
          </a:p>
        </p:txBody>
      </p:sp>
      <p:sp>
        <p:nvSpPr>
          <p:cNvPr id="145" name="Google Shape;145;g2f098927e78_0_14"/>
          <p:cNvSpPr txBox="1"/>
          <p:nvPr/>
        </p:nvSpPr>
        <p:spPr>
          <a:xfrm>
            <a:off x="7024867" y="584000"/>
            <a:ext cx="4751700" cy="58737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2400">
              <a:solidFill>
                <a:schemeClr val="dk2"/>
              </a:solidFill>
            </a:endParaRPr>
          </a:p>
        </p:txBody>
      </p:sp>
      <p:pic>
        <p:nvPicPr>
          <p:cNvPr id="146" name="Google Shape;146;g2f098927e78_0_14"/>
          <p:cNvPicPr preferRelativeResize="0"/>
          <p:nvPr/>
        </p:nvPicPr>
        <p:blipFill>
          <a:blip r:embed="rId3">
            <a:alphaModFix/>
          </a:blip>
          <a:stretch>
            <a:fillRect/>
          </a:stretch>
        </p:blipFill>
        <p:spPr>
          <a:xfrm>
            <a:off x="6891201" y="841078"/>
            <a:ext cx="4751601" cy="484888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g2f098927e78_0_21"/>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152" name="Google Shape;152;g2f098927e78_0_21"/>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153" name="Google Shape;153;g2f098927e78_0_21"/>
          <p:cNvPicPr preferRelativeResize="0"/>
          <p:nvPr/>
        </p:nvPicPr>
        <p:blipFill>
          <a:blip r:embed="rId3">
            <a:alphaModFix/>
          </a:blip>
          <a:stretch>
            <a:fillRect/>
          </a:stretch>
        </p:blipFill>
        <p:spPr>
          <a:xfrm>
            <a:off x="3648622" y="0"/>
            <a:ext cx="4894756" cy="68580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1446</Words>
  <Application>Microsoft Macintosh PowerPoint</Application>
  <PresentationFormat>Widescreen</PresentationFormat>
  <Paragraphs>189</Paragraphs>
  <Slides>26</Slides>
  <Notes>26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Office Theme</vt:lpstr>
      <vt:lpstr>Welcome to 6th Grade</vt:lpstr>
      <vt:lpstr>Executive Principal</vt:lpstr>
      <vt:lpstr>6th Grade Assistant Principal</vt:lpstr>
      <vt:lpstr>6th Grade Assistant Principal</vt:lpstr>
      <vt:lpstr>School Counselor</vt:lpstr>
      <vt:lpstr>Toby the H.A.B.I.T dog</vt:lpstr>
      <vt:lpstr>TOBY’S EXPECTATIONS</vt:lpstr>
      <vt:lpstr>Facts about Toby</vt:lpstr>
      <vt:lpstr>PowerPoint Presentation</vt:lpstr>
      <vt:lpstr>Behavioral Support</vt:lpstr>
      <vt:lpstr>Arriving at School</vt:lpstr>
      <vt:lpstr>6th Grade Daily Schedule</vt:lpstr>
      <vt:lpstr>Leaving School</vt:lpstr>
      <vt:lpstr>Communication</vt:lpstr>
      <vt:lpstr>Communication (continued)</vt:lpstr>
      <vt:lpstr>Behavior + Intervention</vt:lpstr>
      <vt:lpstr>Behavior + Intervention </vt:lpstr>
      <vt:lpstr>Minor Log + Aspen Referrals</vt:lpstr>
      <vt:lpstr>Minor Log + Aspen Referrals</vt:lpstr>
      <vt:lpstr>Dress Code</vt:lpstr>
      <vt:lpstr>Cell Phones</vt:lpstr>
      <vt:lpstr>Student Chromebooks</vt:lpstr>
      <vt:lpstr>Parents: Help Us</vt:lpstr>
      <vt:lpstr>Volunteer for PTSO!</vt:lpstr>
      <vt:lpstr>A Message to Our 6th Graders</vt:lpstr>
      <vt:lpstr>Upcoming Dates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6th Grade</dc:title>
  <dc:creator>MARK LABIG</dc:creator>
  <cp:lastModifiedBy>MARK LABIG</cp:lastModifiedBy>
  <cp:revision>1</cp:revision>
  <dcterms:created xsi:type="dcterms:W3CDTF">2023-07-12T13:31:45Z</dcterms:created>
  <dcterms:modified xsi:type="dcterms:W3CDTF">2024-08-07T12:50:19Z</dcterms:modified>
</cp:coreProperties>
</file>